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86" r:id="rId3"/>
    <p:sldId id="258" r:id="rId4"/>
    <p:sldId id="283" r:id="rId5"/>
    <p:sldId id="284" r:id="rId6"/>
    <p:sldId id="285" r:id="rId7"/>
    <p:sldId id="262" r:id="rId8"/>
    <p:sldId id="263" r:id="rId9"/>
    <p:sldId id="265" r:id="rId10"/>
    <p:sldId id="264" r:id="rId11"/>
    <p:sldId id="268" r:id="rId12"/>
    <p:sldId id="269" r:id="rId13"/>
    <p:sldId id="271" r:id="rId14"/>
    <p:sldId id="287" r:id="rId15"/>
    <p:sldId id="281" r:id="rId16"/>
    <p:sldId id="282" r:id="rId17"/>
    <p:sldId id="288" r:id="rId18"/>
    <p:sldId id="295" r:id="rId19"/>
    <p:sldId id="293" r:id="rId20"/>
    <p:sldId id="292" r:id="rId21"/>
    <p:sldId id="290" r:id="rId22"/>
    <p:sldId id="289" r:id="rId23"/>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86"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8" autoAdjust="0"/>
    <p:restoredTop sz="95984" autoAdjust="0"/>
  </p:normalViewPr>
  <p:slideViewPr>
    <p:cSldViewPr snapToGrid="0">
      <p:cViewPr varScale="1">
        <p:scale>
          <a:sx n="116" d="100"/>
          <a:sy n="116" d="100"/>
        </p:scale>
        <p:origin x="69" y="165"/>
      </p:cViewPr>
      <p:guideLst>
        <p:guide orient="horz" pos="1786"/>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CD24B80-4FD2-42EF-95B4-E3F91A134DDF}"/>
              </a:ext>
            </a:extLst>
          </p:cNvPr>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3" name="Datumsplatzhalter 2">
            <a:extLst>
              <a:ext uri="{FF2B5EF4-FFF2-40B4-BE49-F238E27FC236}">
                <a16:creationId xmlns:a16="http://schemas.microsoft.com/office/drawing/2014/main" id="{D1FF15D0-19E3-4C52-919F-3C6726E68FA5}"/>
              </a:ext>
            </a:extLst>
          </p:cNvPr>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4" name="Fußzeilenplatzhalter 3">
            <a:extLst>
              <a:ext uri="{FF2B5EF4-FFF2-40B4-BE49-F238E27FC236}">
                <a16:creationId xmlns:a16="http://schemas.microsoft.com/office/drawing/2014/main" id="{AF0A383A-98FB-49FB-8BDF-A974B4F25E5F}"/>
              </a:ext>
            </a:extLst>
          </p:cNvPr>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Regular" pitchFamily="2"/>
              <a:cs typeface="Lohit Devanagari" pitchFamily="2"/>
            </a:endParaRPr>
          </a:p>
        </p:txBody>
      </p:sp>
      <p:sp>
        <p:nvSpPr>
          <p:cNvPr id="5" name="Foliennummernplatzhalter 4">
            <a:extLst>
              <a:ext uri="{FF2B5EF4-FFF2-40B4-BE49-F238E27FC236}">
                <a16:creationId xmlns:a16="http://schemas.microsoft.com/office/drawing/2014/main" id="{0860434A-026F-4F6C-8EC1-D104A78F590D}"/>
              </a:ext>
            </a:extLst>
          </p:cNvPr>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DBFB80F3-5EE7-4308-B568-D62293ADBBE1}" type="slidenum">
              <a:t>‹Nr.›</a:t>
            </a:fld>
            <a:endParaRPr lang="en-US" sz="1400" b="0" i="0" u="none" strike="noStrike" kern="1200" cap="none">
              <a:ln>
                <a:noFill/>
              </a:ln>
              <a:latin typeface="Liberation Sans" pitchFamily="18"/>
              <a:ea typeface="Noto Sans CJK SC Regular" pitchFamily="2"/>
              <a:cs typeface="Lohit Devanagari" pitchFamily="2"/>
            </a:endParaRPr>
          </a:p>
        </p:txBody>
      </p:sp>
    </p:spTree>
    <p:extLst>
      <p:ext uri="{BB962C8B-B14F-4D97-AF65-F5344CB8AC3E}">
        <p14:creationId xmlns:p14="http://schemas.microsoft.com/office/powerpoint/2010/main" val="1507833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F68954-EB90-4692-8886-4C61A6FE1C54}"/>
              </a:ext>
            </a:extLst>
          </p:cNvPr>
          <p:cNvSpPr>
            <a:spLocks noGrp="1" noRot="1" noChangeAspect="1"/>
          </p:cNvSpPr>
          <p:nvPr>
            <p:ph type="sldImg" idx="2"/>
          </p:nvPr>
        </p:nvSpPr>
        <p:spPr>
          <a:xfrm>
            <a:off x="216000" y="812520"/>
            <a:ext cx="7127279" cy="4008959"/>
          </a:xfrm>
          <a:prstGeom prst="rect">
            <a:avLst/>
          </a:prstGeom>
          <a:noFill/>
          <a:ln>
            <a:noFill/>
            <a:prstDash val="solid"/>
          </a:ln>
        </p:spPr>
      </p:sp>
      <p:sp>
        <p:nvSpPr>
          <p:cNvPr id="3" name="Notizenplatzhalter 2">
            <a:extLst>
              <a:ext uri="{FF2B5EF4-FFF2-40B4-BE49-F238E27FC236}">
                <a16:creationId xmlns:a16="http://schemas.microsoft.com/office/drawing/2014/main" id="{9C41AC32-1311-4653-BE45-1A3EA6E88AE8}"/>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US"/>
          </a:p>
        </p:txBody>
      </p:sp>
      <p:sp>
        <p:nvSpPr>
          <p:cNvPr id="4" name="Kopfzeilenplatzhalter 3">
            <a:extLst>
              <a:ext uri="{FF2B5EF4-FFF2-40B4-BE49-F238E27FC236}">
                <a16:creationId xmlns:a16="http://schemas.microsoft.com/office/drawing/2014/main" id="{3146FBE4-F2CC-4C5C-9F60-702B7DD4C98B}"/>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umsplatzhalter 4">
            <a:extLst>
              <a:ext uri="{FF2B5EF4-FFF2-40B4-BE49-F238E27FC236}">
                <a16:creationId xmlns:a16="http://schemas.microsoft.com/office/drawing/2014/main" id="{80199CDC-6FD8-4EC8-941B-C7B3A7BB068E}"/>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ußzeilenplatzhalter 5">
            <a:extLst>
              <a:ext uri="{FF2B5EF4-FFF2-40B4-BE49-F238E27FC236}">
                <a16:creationId xmlns:a16="http://schemas.microsoft.com/office/drawing/2014/main" id="{42A7F2BB-1DB5-4AE5-9E24-AB603CABC8A3}"/>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Foliennummernplatzhalter 6">
            <a:extLst>
              <a:ext uri="{FF2B5EF4-FFF2-40B4-BE49-F238E27FC236}">
                <a16:creationId xmlns:a16="http://schemas.microsoft.com/office/drawing/2014/main" id="{345F9026-1687-40F0-98E6-B745958C1C62}"/>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265B3A-6CB1-4F33-B810-49D20EEB4CE0}" type="slidenum">
              <a:t>‹Nr.›</a:t>
            </a:fld>
            <a:endParaRPr lang="en-US"/>
          </a:p>
        </p:txBody>
      </p:sp>
    </p:spTree>
    <p:extLst>
      <p:ext uri="{BB962C8B-B14F-4D97-AF65-F5344CB8AC3E}">
        <p14:creationId xmlns:p14="http://schemas.microsoft.com/office/powerpoint/2010/main" val="3887115111"/>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31329AD-6989-46AC-BCAD-46F84F475193}"/>
              </a:ext>
            </a:extLst>
          </p:cNvPr>
          <p:cNvSpPr txBox="1">
            <a:spLocks noGrp="1"/>
          </p:cNvSpPr>
          <p:nvPr>
            <p:ph type="sldNum" sz="quarter" idx="5"/>
          </p:nvPr>
        </p:nvSpPr>
        <p:spPr>
          <a:ln/>
        </p:spPr>
        <p:txBody>
          <a:bodyPr lIns="0" tIns="0" rIns="0" bIns="0" anchor="b" anchorCtr="0">
            <a:noAutofit/>
          </a:bodyPr>
          <a:lstStyle/>
          <a:p>
            <a:pPr lvl="0"/>
            <a:fld id="{D4192AAB-BA03-451B-92CE-06AB9B3DE6E1}" type="slidenum">
              <a:t>1</a:t>
            </a:fld>
            <a:endParaRPr lang="en-US"/>
          </a:p>
        </p:txBody>
      </p:sp>
      <p:sp>
        <p:nvSpPr>
          <p:cNvPr id="2" name="Folienbildplatzhalter 1">
            <a:extLst>
              <a:ext uri="{FF2B5EF4-FFF2-40B4-BE49-F238E27FC236}">
                <a16:creationId xmlns:a16="http://schemas.microsoft.com/office/drawing/2014/main" id="{64EC6C97-108C-4733-AA78-8A535B16460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7AFDEF1-9109-4D3F-B3A5-D53160CC651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C80F0877-F756-4B31-92C4-942B5728B54F}"/>
              </a:ext>
            </a:extLst>
          </p:cNvPr>
          <p:cNvSpPr txBox="1">
            <a:spLocks noGrp="1"/>
          </p:cNvSpPr>
          <p:nvPr>
            <p:ph type="sldNum" sz="quarter" idx="5"/>
          </p:nvPr>
        </p:nvSpPr>
        <p:spPr>
          <a:ln/>
        </p:spPr>
        <p:txBody>
          <a:bodyPr lIns="0" tIns="0" rIns="0" bIns="0" anchor="b" anchorCtr="0">
            <a:noAutofit/>
          </a:bodyPr>
          <a:lstStyle/>
          <a:p>
            <a:pPr lvl="0"/>
            <a:fld id="{20B695BC-6C7D-439F-8D87-121543D6202A}" type="slidenum">
              <a:t>10</a:t>
            </a:fld>
            <a:endParaRPr lang="en-US"/>
          </a:p>
        </p:txBody>
      </p:sp>
      <p:sp>
        <p:nvSpPr>
          <p:cNvPr id="2" name="Folienbildplatzhalter 1">
            <a:extLst>
              <a:ext uri="{FF2B5EF4-FFF2-40B4-BE49-F238E27FC236}">
                <a16:creationId xmlns:a16="http://schemas.microsoft.com/office/drawing/2014/main" id="{2DFBC8DC-60DC-4DD3-A15F-B8CC423FD042}"/>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7C11DD0-1080-41C7-A1E8-C59C0D56CDB2}"/>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02AB1FE-3E71-4DE1-8F68-A41FEE667FD5}"/>
              </a:ext>
            </a:extLst>
          </p:cNvPr>
          <p:cNvSpPr txBox="1">
            <a:spLocks noGrp="1"/>
          </p:cNvSpPr>
          <p:nvPr>
            <p:ph type="sldNum" sz="quarter" idx="5"/>
          </p:nvPr>
        </p:nvSpPr>
        <p:spPr>
          <a:ln/>
        </p:spPr>
        <p:txBody>
          <a:bodyPr lIns="0" tIns="0" rIns="0" bIns="0" anchor="b" anchorCtr="0">
            <a:noAutofit/>
          </a:bodyPr>
          <a:lstStyle/>
          <a:p>
            <a:pPr lvl="0"/>
            <a:fld id="{EE64B1C4-D061-4354-9917-AF89744A04DB}" type="slidenum">
              <a:t>11</a:t>
            </a:fld>
            <a:endParaRPr lang="en-US"/>
          </a:p>
        </p:txBody>
      </p:sp>
      <p:sp>
        <p:nvSpPr>
          <p:cNvPr id="2" name="Folienbildplatzhalter 1">
            <a:extLst>
              <a:ext uri="{FF2B5EF4-FFF2-40B4-BE49-F238E27FC236}">
                <a16:creationId xmlns:a16="http://schemas.microsoft.com/office/drawing/2014/main" id="{AF1ACD1E-E9BA-46A5-966C-B29ECED7D1B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0FC8B82-F073-472F-B345-19E6ED07BB9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323B55A-A427-43D5-A2D0-E40E434D7BD9}"/>
              </a:ext>
            </a:extLst>
          </p:cNvPr>
          <p:cNvSpPr txBox="1">
            <a:spLocks noGrp="1"/>
          </p:cNvSpPr>
          <p:nvPr>
            <p:ph type="sldNum" sz="quarter" idx="5"/>
          </p:nvPr>
        </p:nvSpPr>
        <p:spPr>
          <a:ln/>
        </p:spPr>
        <p:txBody>
          <a:bodyPr lIns="0" tIns="0" rIns="0" bIns="0" anchor="b" anchorCtr="0">
            <a:noAutofit/>
          </a:bodyPr>
          <a:lstStyle/>
          <a:p>
            <a:pPr lvl="0"/>
            <a:fld id="{C59CD910-08BA-4B0D-BB73-EFF0930F9D91}" type="slidenum">
              <a:t>12</a:t>
            </a:fld>
            <a:endParaRPr lang="en-US"/>
          </a:p>
        </p:txBody>
      </p:sp>
      <p:sp>
        <p:nvSpPr>
          <p:cNvPr id="2" name="Folienbildplatzhalter 1">
            <a:extLst>
              <a:ext uri="{FF2B5EF4-FFF2-40B4-BE49-F238E27FC236}">
                <a16:creationId xmlns:a16="http://schemas.microsoft.com/office/drawing/2014/main" id="{902D99F1-8C83-44FF-BE0D-BB73E79EAA9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2EFF3ED-F77A-4180-BA22-8F616407334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13</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6C4D11C7-6E71-4D9F-A5C4-BD3EB5D6997E}"/>
              </a:ext>
            </a:extLst>
          </p:cNvPr>
          <p:cNvSpPr txBox="1">
            <a:spLocks noGrp="1"/>
          </p:cNvSpPr>
          <p:nvPr>
            <p:ph type="sldNum" sz="quarter" idx="5"/>
          </p:nvPr>
        </p:nvSpPr>
        <p:spPr>
          <a:ln/>
        </p:spPr>
        <p:txBody>
          <a:bodyPr lIns="0" tIns="0" rIns="0" bIns="0" anchor="b" anchorCtr="0">
            <a:noAutofit/>
          </a:bodyPr>
          <a:lstStyle/>
          <a:p>
            <a:pPr lvl="0"/>
            <a:fld id="{11103636-E611-4BC4-AEAD-9D806B684E2A}" type="slidenum">
              <a:t>14</a:t>
            </a:fld>
            <a:endParaRPr lang="en-US"/>
          </a:p>
        </p:txBody>
      </p:sp>
      <p:sp>
        <p:nvSpPr>
          <p:cNvPr id="2" name="Folienbildplatzhalter 1">
            <a:extLst>
              <a:ext uri="{FF2B5EF4-FFF2-40B4-BE49-F238E27FC236}">
                <a16:creationId xmlns:a16="http://schemas.microsoft.com/office/drawing/2014/main" id="{31D43840-46CC-4606-AF78-478C4BCA705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813A75-471B-4932-BE23-74F6CA7DAE6B}"/>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70392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17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34613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2</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49088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3</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4</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87067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5</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382407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B6F63E7-9E52-47CD-8724-D516DFDF6ECE}"/>
              </a:ext>
            </a:extLst>
          </p:cNvPr>
          <p:cNvSpPr txBox="1">
            <a:spLocks noGrp="1"/>
          </p:cNvSpPr>
          <p:nvPr>
            <p:ph type="sldNum" sz="quarter" idx="5"/>
          </p:nvPr>
        </p:nvSpPr>
        <p:spPr>
          <a:ln/>
        </p:spPr>
        <p:txBody>
          <a:bodyPr lIns="0" tIns="0" rIns="0" bIns="0" anchor="b" anchorCtr="0">
            <a:noAutofit/>
          </a:bodyPr>
          <a:lstStyle/>
          <a:p>
            <a:pPr lvl="0"/>
            <a:fld id="{58922A76-4017-4DB6-8604-07E5B2205E00}" type="slidenum">
              <a:t>6</a:t>
            </a:fld>
            <a:endParaRPr lang="en-US"/>
          </a:p>
        </p:txBody>
      </p:sp>
      <p:sp>
        <p:nvSpPr>
          <p:cNvPr id="2" name="Folienbildplatzhalter 1">
            <a:extLst>
              <a:ext uri="{FF2B5EF4-FFF2-40B4-BE49-F238E27FC236}">
                <a16:creationId xmlns:a16="http://schemas.microsoft.com/office/drawing/2014/main" id="{FA8F7CA6-F793-4E02-A0EB-6DAE5E20D1BB}"/>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4395E43-8CB7-4664-8C1B-71EC2AA70306}"/>
              </a:ext>
            </a:extLst>
          </p:cNvPr>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2193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DAB309F-B358-4809-A251-99329189146D}"/>
              </a:ext>
            </a:extLst>
          </p:cNvPr>
          <p:cNvSpPr txBox="1">
            <a:spLocks noGrp="1"/>
          </p:cNvSpPr>
          <p:nvPr>
            <p:ph type="sldNum" sz="quarter" idx="5"/>
          </p:nvPr>
        </p:nvSpPr>
        <p:spPr>
          <a:ln/>
        </p:spPr>
        <p:txBody>
          <a:bodyPr lIns="0" tIns="0" rIns="0" bIns="0" anchor="b" anchorCtr="0">
            <a:noAutofit/>
          </a:bodyPr>
          <a:lstStyle/>
          <a:p>
            <a:pPr lvl="0"/>
            <a:fld id="{24690094-D464-4AE5-8C75-6B3ACDDDD172}" type="slidenum">
              <a:t>7</a:t>
            </a:fld>
            <a:endParaRPr lang="en-US"/>
          </a:p>
        </p:txBody>
      </p:sp>
      <p:sp>
        <p:nvSpPr>
          <p:cNvPr id="2" name="Folienbildplatzhalter 1">
            <a:extLst>
              <a:ext uri="{FF2B5EF4-FFF2-40B4-BE49-F238E27FC236}">
                <a16:creationId xmlns:a16="http://schemas.microsoft.com/office/drawing/2014/main" id="{A3482BB3-3771-4CAF-8B79-552D49BC77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A4C0932-9554-4A55-BEC0-E703D0A247A5}"/>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0EE9809-DBF9-422B-8932-BF4281BF54B4}"/>
              </a:ext>
            </a:extLst>
          </p:cNvPr>
          <p:cNvSpPr txBox="1">
            <a:spLocks noGrp="1"/>
          </p:cNvSpPr>
          <p:nvPr>
            <p:ph type="sldNum" sz="quarter" idx="5"/>
          </p:nvPr>
        </p:nvSpPr>
        <p:spPr>
          <a:ln/>
        </p:spPr>
        <p:txBody>
          <a:bodyPr lIns="0" tIns="0" rIns="0" bIns="0" anchor="b" anchorCtr="0">
            <a:noAutofit/>
          </a:bodyPr>
          <a:lstStyle/>
          <a:p>
            <a:pPr lvl="0"/>
            <a:fld id="{9E218EB3-77F2-465B-93AD-11D1A219DE14}" type="slidenum">
              <a:t>8</a:t>
            </a:fld>
            <a:endParaRPr lang="en-US"/>
          </a:p>
        </p:txBody>
      </p:sp>
      <p:sp>
        <p:nvSpPr>
          <p:cNvPr id="2" name="Folienbildplatzhalter 1">
            <a:extLst>
              <a:ext uri="{FF2B5EF4-FFF2-40B4-BE49-F238E27FC236}">
                <a16:creationId xmlns:a16="http://schemas.microsoft.com/office/drawing/2014/main" id="{6C96DB18-F2B1-44D9-83C1-F6F943F28F2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D0F9958-970E-4213-8856-B50593417FFD}"/>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BB5ABC5-2D96-4040-B461-87DF058AA1B8}"/>
              </a:ext>
            </a:extLst>
          </p:cNvPr>
          <p:cNvSpPr txBox="1">
            <a:spLocks noGrp="1"/>
          </p:cNvSpPr>
          <p:nvPr>
            <p:ph type="sldNum" sz="quarter" idx="5"/>
          </p:nvPr>
        </p:nvSpPr>
        <p:spPr>
          <a:ln/>
        </p:spPr>
        <p:txBody>
          <a:bodyPr lIns="0" tIns="0" rIns="0" bIns="0" anchor="b" anchorCtr="0">
            <a:noAutofit/>
          </a:bodyPr>
          <a:lstStyle/>
          <a:p>
            <a:pPr lvl="0"/>
            <a:fld id="{8BBDA432-EE2D-4A2B-9BCC-78596A40228E}" type="slidenum">
              <a:t>9</a:t>
            </a:fld>
            <a:endParaRPr lang="en-US"/>
          </a:p>
        </p:txBody>
      </p:sp>
      <p:sp>
        <p:nvSpPr>
          <p:cNvPr id="2" name="Folienbildplatzhalter 1">
            <a:extLst>
              <a:ext uri="{FF2B5EF4-FFF2-40B4-BE49-F238E27FC236}">
                <a16:creationId xmlns:a16="http://schemas.microsoft.com/office/drawing/2014/main" id="{79EB2074-A086-4855-AFFF-ABA8C96D2CC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26B4E263-D730-42CE-8CD9-AFFF89BCD220}"/>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2B694C-35EA-4F62-BB15-E166C5E30D35}"/>
              </a:ext>
            </a:extLst>
          </p:cNvPr>
          <p:cNvSpPr>
            <a:spLocks noGrp="1"/>
          </p:cNvSpPr>
          <p:nvPr>
            <p:ph type="ctrTitle"/>
          </p:nvPr>
        </p:nvSpPr>
        <p:spPr>
          <a:xfrm>
            <a:off x="1260475" y="928688"/>
            <a:ext cx="7559675" cy="1973262"/>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4AE348A-044F-49B7-B95A-CCE6FF0DD86B}"/>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1D610EB2-7B0A-47C9-841F-1A3E6D1F14DA}"/>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8A1E293C-1EAA-4D4E-B4FC-4480A6FA8604}"/>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D7EAC094-EA04-4EE3-A3AC-E246B1506219}"/>
              </a:ext>
            </a:extLst>
          </p:cNvPr>
          <p:cNvSpPr>
            <a:spLocks noGrp="1"/>
          </p:cNvSpPr>
          <p:nvPr>
            <p:ph type="sldNum" sz="quarter" idx="12"/>
          </p:nvPr>
        </p:nvSpPr>
        <p:spPr/>
        <p:txBody>
          <a:bodyPr/>
          <a:lstStyle/>
          <a:p>
            <a:pPr lvl="0"/>
            <a:fld id="{9928625F-2E20-4494-AE84-6FA44BA57FE8}" type="slidenum">
              <a:t>‹Nr.›</a:t>
            </a:fld>
            <a:endParaRPr lang="en-US"/>
          </a:p>
        </p:txBody>
      </p:sp>
    </p:spTree>
    <p:extLst>
      <p:ext uri="{BB962C8B-B14F-4D97-AF65-F5344CB8AC3E}">
        <p14:creationId xmlns:p14="http://schemas.microsoft.com/office/powerpoint/2010/main" val="178126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77506F-2873-465C-9F58-B5345E632406}"/>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80E7BD6-11B0-4651-92B0-455346C83E1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99CC2EA-20C4-4AF9-B9E9-4614D28E8DC0}"/>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BDDCDE44-4106-4D2E-88B9-4A1D7DF28496}"/>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11C58E4D-E43F-4C22-AA43-7853936D3EDF}"/>
              </a:ext>
            </a:extLst>
          </p:cNvPr>
          <p:cNvSpPr>
            <a:spLocks noGrp="1"/>
          </p:cNvSpPr>
          <p:nvPr>
            <p:ph type="sldNum" sz="quarter" idx="12"/>
          </p:nvPr>
        </p:nvSpPr>
        <p:spPr/>
        <p:txBody>
          <a:bodyPr/>
          <a:lstStyle/>
          <a:p>
            <a:pPr lvl="0"/>
            <a:fld id="{17AFB483-B7C1-4C5D-A466-D1064B51C9D8}" type="slidenum">
              <a:t>‹Nr.›</a:t>
            </a:fld>
            <a:endParaRPr lang="en-US"/>
          </a:p>
        </p:txBody>
      </p:sp>
    </p:spTree>
    <p:extLst>
      <p:ext uri="{BB962C8B-B14F-4D97-AF65-F5344CB8AC3E}">
        <p14:creationId xmlns:p14="http://schemas.microsoft.com/office/powerpoint/2010/main" val="140947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CC9C941-4EB6-477A-9B8D-6CFF688A828E}"/>
              </a:ext>
            </a:extLst>
          </p:cNvPr>
          <p:cNvSpPr>
            <a:spLocks noGrp="1"/>
          </p:cNvSpPr>
          <p:nvPr>
            <p:ph type="title" orient="vert"/>
          </p:nvPr>
        </p:nvSpPr>
        <p:spPr>
          <a:xfrm>
            <a:off x="7308850" y="225425"/>
            <a:ext cx="2266950" cy="43894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52A237B5-DFB0-4FD7-ACD6-0A77D6431E3C}"/>
              </a:ext>
            </a:extLst>
          </p:cNvPr>
          <p:cNvSpPr>
            <a:spLocks noGrp="1"/>
          </p:cNvSpPr>
          <p:nvPr>
            <p:ph type="body" orient="vert" idx="1"/>
          </p:nvPr>
        </p:nvSpPr>
        <p:spPr>
          <a:xfrm>
            <a:off x="503238" y="225425"/>
            <a:ext cx="6653212" cy="43894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3EDC0D9-E456-4F31-A52A-3D30D145A3EB}"/>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F9B1BFAA-C5B7-48A6-A7A5-CA6C8BFA7A8A}"/>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CC774937-F9F3-4161-A339-F43628F34E63}"/>
              </a:ext>
            </a:extLst>
          </p:cNvPr>
          <p:cNvSpPr>
            <a:spLocks noGrp="1"/>
          </p:cNvSpPr>
          <p:nvPr>
            <p:ph type="sldNum" sz="quarter" idx="12"/>
          </p:nvPr>
        </p:nvSpPr>
        <p:spPr/>
        <p:txBody>
          <a:bodyPr/>
          <a:lstStyle/>
          <a:p>
            <a:pPr lvl="0"/>
            <a:fld id="{19A4F901-FB74-47E0-A6BD-4C587B1066D7}" type="slidenum">
              <a:t>‹Nr.›</a:t>
            </a:fld>
            <a:endParaRPr lang="en-US"/>
          </a:p>
        </p:txBody>
      </p:sp>
    </p:spTree>
    <p:extLst>
      <p:ext uri="{BB962C8B-B14F-4D97-AF65-F5344CB8AC3E}">
        <p14:creationId xmlns:p14="http://schemas.microsoft.com/office/powerpoint/2010/main" val="2097503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E69765-1FB9-4AFD-A953-84D9AFB421EB}"/>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C8826B8-8ACE-461E-93D6-30D1AF0D88A7}"/>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09E14781-4E98-42E0-8176-225978E68DDD}"/>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7D747BF4-F69C-468C-AA29-7B492D11428A}"/>
              </a:ext>
            </a:extLst>
          </p:cNvPr>
          <p:cNvSpPr>
            <a:spLocks noGrp="1"/>
          </p:cNvSpPr>
          <p:nvPr>
            <p:ph type="sldNum" sz="quarter" idx="12"/>
          </p:nvPr>
        </p:nvSpPr>
        <p:spPr/>
        <p:txBody>
          <a:bodyPr/>
          <a:lstStyle/>
          <a:p>
            <a:pPr lvl="0"/>
            <a:fld id="{1813B86F-6338-46F0-AB9B-0057A61B4B39}" type="slidenum">
              <a:rPr lang="de-DE" smtClean="0"/>
              <a:t>‹Nr.›</a:t>
            </a:fld>
            <a:endParaRPr lang="de-DE"/>
          </a:p>
        </p:txBody>
      </p:sp>
    </p:spTree>
    <p:extLst>
      <p:ext uri="{BB962C8B-B14F-4D97-AF65-F5344CB8AC3E}">
        <p14:creationId xmlns:p14="http://schemas.microsoft.com/office/powerpoint/2010/main" val="369841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109C5E-36A8-4E72-A495-88EB9BC3259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4D1E4ACE-DA68-41B8-AD11-DDFB0262334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7E765393-E98A-4CF1-B6B3-3D3435F4B816}"/>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29643B34-104B-41C8-8C76-2AA8D270AA15}"/>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5F9C8022-FD7F-4E5B-A57A-96D37C98FCF3}"/>
              </a:ext>
            </a:extLst>
          </p:cNvPr>
          <p:cNvSpPr>
            <a:spLocks noGrp="1"/>
          </p:cNvSpPr>
          <p:nvPr>
            <p:ph type="sldNum" sz="quarter" idx="12"/>
          </p:nvPr>
        </p:nvSpPr>
        <p:spPr/>
        <p:txBody>
          <a:bodyPr/>
          <a:lstStyle/>
          <a:p>
            <a:pPr lvl="0"/>
            <a:fld id="{75E7D41D-F070-4031-97C5-DCBEFD3355D3}" type="slidenum">
              <a:t>‹Nr.›</a:t>
            </a:fld>
            <a:endParaRPr lang="en-US"/>
          </a:p>
        </p:txBody>
      </p:sp>
    </p:spTree>
    <p:extLst>
      <p:ext uri="{BB962C8B-B14F-4D97-AF65-F5344CB8AC3E}">
        <p14:creationId xmlns:p14="http://schemas.microsoft.com/office/powerpoint/2010/main" val="159481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DB8EEA-EFE6-4BD8-8DE8-18A643EBCFD7}"/>
              </a:ext>
            </a:extLst>
          </p:cNvPr>
          <p:cNvSpPr>
            <a:spLocks noGrp="1"/>
          </p:cNvSpPr>
          <p:nvPr>
            <p:ph type="title"/>
          </p:nvPr>
        </p:nvSpPr>
        <p:spPr>
          <a:xfrm>
            <a:off x="687388" y="1414463"/>
            <a:ext cx="8694737" cy="23574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97B59DD2-3704-4578-B193-0D99C93428F1}"/>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21105E7-994C-4B87-B424-56C117C4C1E2}"/>
              </a:ext>
            </a:extLst>
          </p:cNvPr>
          <p:cNvSpPr>
            <a:spLocks noGrp="1"/>
          </p:cNvSpPr>
          <p:nvPr>
            <p:ph type="dt" sz="half" idx="10"/>
          </p:nvPr>
        </p:nvSpPr>
        <p:spPr/>
        <p:txBody>
          <a:bodyPr/>
          <a:lstStyle/>
          <a:p>
            <a:pPr lvl="0"/>
            <a:endParaRPr lang="en-US"/>
          </a:p>
        </p:txBody>
      </p:sp>
      <p:sp>
        <p:nvSpPr>
          <p:cNvPr id="5" name="Fußzeilenplatzhalter 4">
            <a:extLst>
              <a:ext uri="{FF2B5EF4-FFF2-40B4-BE49-F238E27FC236}">
                <a16:creationId xmlns:a16="http://schemas.microsoft.com/office/drawing/2014/main" id="{ABD77C8B-BB9F-4311-8F50-81261AC5DCB2}"/>
              </a:ext>
            </a:extLst>
          </p:cNvPr>
          <p:cNvSpPr>
            <a:spLocks noGrp="1"/>
          </p:cNvSpPr>
          <p:nvPr>
            <p:ph type="ftr" sz="quarter" idx="11"/>
          </p:nvPr>
        </p:nvSpPr>
        <p:spPr/>
        <p:txBody>
          <a:bodyPr/>
          <a:lstStyle/>
          <a:p>
            <a:pPr lvl="0"/>
            <a:endParaRPr lang="en-US"/>
          </a:p>
        </p:txBody>
      </p:sp>
      <p:sp>
        <p:nvSpPr>
          <p:cNvPr id="6" name="Foliennummernplatzhalter 5">
            <a:extLst>
              <a:ext uri="{FF2B5EF4-FFF2-40B4-BE49-F238E27FC236}">
                <a16:creationId xmlns:a16="http://schemas.microsoft.com/office/drawing/2014/main" id="{4428CC17-B385-4632-8D9D-E2FF74E909F1}"/>
              </a:ext>
            </a:extLst>
          </p:cNvPr>
          <p:cNvSpPr>
            <a:spLocks noGrp="1"/>
          </p:cNvSpPr>
          <p:nvPr>
            <p:ph type="sldNum" sz="quarter" idx="12"/>
          </p:nvPr>
        </p:nvSpPr>
        <p:spPr/>
        <p:txBody>
          <a:bodyPr/>
          <a:lstStyle/>
          <a:p>
            <a:pPr lvl="0"/>
            <a:fld id="{04378B48-0E7C-4139-AEAB-675FC602A286}" type="slidenum">
              <a:t>‹Nr.›</a:t>
            </a:fld>
            <a:endParaRPr lang="en-US"/>
          </a:p>
        </p:txBody>
      </p:sp>
    </p:spTree>
    <p:extLst>
      <p:ext uri="{BB962C8B-B14F-4D97-AF65-F5344CB8AC3E}">
        <p14:creationId xmlns:p14="http://schemas.microsoft.com/office/powerpoint/2010/main" val="4146517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EA9C3A-13B7-4B58-8486-5F085AD4AC6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B1E00B3-A2C7-45CD-ADCE-699920499C7D}"/>
              </a:ext>
            </a:extLst>
          </p:cNvPr>
          <p:cNvSpPr>
            <a:spLocks noGrp="1"/>
          </p:cNvSpPr>
          <p:nvPr>
            <p:ph sz="half" idx="1"/>
          </p:nvPr>
        </p:nvSpPr>
        <p:spPr>
          <a:xfrm>
            <a:off x="503238" y="1327150"/>
            <a:ext cx="4459287"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54D8C7B6-03DD-43EA-8984-AE642091812B}"/>
              </a:ext>
            </a:extLst>
          </p:cNvPr>
          <p:cNvSpPr>
            <a:spLocks noGrp="1"/>
          </p:cNvSpPr>
          <p:nvPr>
            <p:ph sz="half" idx="2"/>
          </p:nvPr>
        </p:nvSpPr>
        <p:spPr>
          <a:xfrm>
            <a:off x="5114925" y="1327150"/>
            <a:ext cx="4460875" cy="32877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56FA5270-F3B0-4802-9805-EBDD3E088BE0}"/>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D35D3EA3-9975-461B-B177-5551457022BE}"/>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4DB6C88E-2F98-4E79-8DB2-5A4D32B12518}"/>
              </a:ext>
            </a:extLst>
          </p:cNvPr>
          <p:cNvSpPr>
            <a:spLocks noGrp="1"/>
          </p:cNvSpPr>
          <p:nvPr>
            <p:ph type="sldNum" sz="quarter" idx="12"/>
          </p:nvPr>
        </p:nvSpPr>
        <p:spPr/>
        <p:txBody>
          <a:bodyPr/>
          <a:lstStyle/>
          <a:p>
            <a:pPr lvl="0"/>
            <a:fld id="{1D0D68A9-1383-4356-A808-2CBCD54F9775}" type="slidenum">
              <a:t>‹Nr.›</a:t>
            </a:fld>
            <a:endParaRPr lang="en-US"/>
          </a:p>
        </p:txBody>
      </p:sp>
    </p:spTree>
    <p:extLst>
      <p:ext uri="{BB962C8B-B14F-4D97-AF65-F5344CB8AC3E}">
        <p14:creationId xmlns:p14="http://schemas.microsoft.com/office/powerpoint/2010/main" val="344813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FB05A1-AB68-445C-8EAF-AFAE3985CC02}"/>
              </a:ext>
            </a:extLst>
          </p:cNvPr>
          <p:cNvSpPr>
            <a:spLocks noGrp="1"/>
          </p:cNvSpPr>
          <p:nvPr>
            <p:ph type="title"/>
          </p:nvPr>
        </p:nvSpPr>
        <p:spPr>
          <a:xfrm>
            <a:off x="693738" y="301625"/>
            <a:ext cx="8694737" cy="10969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617D97AA-E240-460A-A29C-90D4BF16D438}"/>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8A35AF2-8BE3-44CF-ADD5-513D11F5E2CC}"/>
              </a:ext>
            </a:extLst>
          </p:cNvPr>
          <p:cNvSpPr>
            <a:spLocks noGrp="1"/>
          </p:cNvSpPr>
          <p:nvPr>
            <p:ph sz="half" idx="2"/>
          </p:nvPr>
        </p:nvSpPr>
        <p:spPr>
          <a:xfrm>
            <a:off x="693738" y="2071688"/>
            <a:ext cx="426561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42DCF3EF-6D77-4DED-8A3F-95593FF317D2}"/>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F329CDA-025A-49D3-A192-A24EFD34E3D9}"/>
              </a:ext>
            </a:extLst>
          </p:cNvPr>
          <p:cNvSpPr>
            <a:spLocks noGrp="1"/>
          </p:cNvSpPr>
          <p:nvPr>
            <p:ph sz="quarter" idx="4"/>
          </p:nvPr>
        </p:nvSpPr>
        <p:spPr>
          <a:xfrm>
            <a:off x="5103813" y="2071688"/>
            <a:ext cx="4284662" cy="30464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1DDF79E-C157-485B-8568-28DF394F7D78}"/>
              </a:ext>
            </a:extLst>
          </p:cNvPr>
          <p:cNvSpPr>
            <a:spLocks noGrp="1"/>
          </p:cNvSpPr>
          <p:nvPr>
            <p:ph type="dt" sz="half" idx="10"/>
          </p:nvPr>
        </p:nvSpPr>
        <p:spPr/>
        <p:txBody>
          <a:bodyPr/>
          <a:lstStyle/>
          <a:p>
            <a:pPr lvl="0"/>
            <a:endParaRPr lang="en-US"/>
          </a:p>
        </p:txBody>
      </p:sp>
      <p:sp>
        <p:nvSpPr>
          <p:cNvPr id="8" name="Fußzeilenplatzhalter 7">
            <a:extLst>
              <a:ext uri="{FF2B5EF4-FFF2-40B4-BE49-F238E27FC236}">
                <a16:creationId xmlns:a16="http://schemas.microsoft.com/office/drawing/2014/main" id="{162B81D8-FCF0-44EB-B51C-7A695EC51323}"/>
              </a:ext>
            </a:extLst>
          </p:cNvPr>
          <p:cNvSpPr>
            <a:spLocks noGrp="1"/>
          </p:cNvSpPr>
          <p:nvPr>
            <p:ph type="ftr" sz="quarter" idx="11"/>
          </p:nvPr>
        </p:nvSpPr>
        <p:spPr/>
        <p:txBody>
          <a:bodyPr/>
          <a:lstStyle/>
          <a:p>
            <a:pPr lvl="0"/>
            <a:endParaRPr lang="en-US"/>
          </a:p>
        </p:txBody>
      </p:sp>
      <p:sp>
        <p:nvSpPr>
          <p:cNvPr id="9" name="Foliennummernplatzhalter 8">
            <a:extLst>
              <a:ext uri="{FF2B5EF4-FFF2-40B4-BE49-F238E27FC236}">
                <a16:creationId xmlns:a16="http://schemas.microsoft.com/office/drawing/2014/main" id="{B38D97BE-7688-4881-8796-10E155A7D967}"/>
              </a:ext>
            </a:extLst>
          </p:cNvPr>
          <p:cNvSpPr>
            <a:spLocks noGrp="1"/>
          </p:cNvSpPr>
          <p:nvPr>
            <p:ph type="sldNum" sz="quarter" idx="12"/>
          </p:nvPr>
        </p:nvSpPr>
        <p:spPr/>
        <p:txBody>
          <a:bodyPr/>
          <a:lstStyle/>
          <a:p>
            <a:pPr lvl="0"/>
            <a:fld id="{98850AC4-5E29-4867-ABBB-B04CC114A8B5}" type="slidenum">
              <a:t>‹Nr.›</a:t>
            </a:fld>
            <a:endParaRPr lang="en-US"/>
          </a:p>
        </p:txBody>
      </p:sp>
    </p:spTree>
    <p:extLst>
      <p:ext uri="{BB962C8B-B14F-4D97-AF65-F5344CB8AC3E}">
        <p14:creationId xmlns:p14="http://schemas.microsoft.com/office/powerpoint/2010/main" val="251492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B60EB-8C11-44DF-A9D3-0E0B70342F0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B9667A13-1F95-437F-862B-51D4125BCFCE}"/>
              </a:ext>
            </a:extLst>
          </p:cNvPr>
          <p:cNvSpPr>
            <a:spLocks noGrp="1"/>
          </p:cNvSpPr>
          <p:nvPr>
            <p:ph type="dt" sz="half" idx="10"/>
          </p:nvPr>
        </p:nvSpPr>
        <p:spPr/>
        <p:txBody>
          <a:bodyPr/>
          <a:lstStyle/>
          <a:p>
            <a:pPr lvl="0"/>
            <a:endParaRPr lang="en-US"/>
          </a:p>
        </p:txBody>
      </p:sp>
      <p:sp>
        <p:nvSpPr>
          <p:cNvPr id="4" name="Fußzeilenplatzhalter 3">
            <a:extLst>
              <a:ext uri="{FF2B5EF4-FFF2-40B4-BE49-F238E27FC236}">
                <a16:creationId xmlns:a16="http://schemas.microsoft.com/office/drawing/2014/main" id="{612B2394-09D2-4EED-A661-5A1D977A8AA4}"/>
              </a:ext>
            </a:extLst>
          </p:cNvPr>
          <p:cNvSpPr>
            <a:spLocks noGrp="1"/>
          </p:cNvSpPr>
          <p:nvPr>
            <p:ph type="ftr" sz="quarter" idx="11"/>
          </p:nvPr>
        </p:nvSpPr>
        <p:spPr/>
        <p:txBody>
          <a:bodyPr/>
          <a:lstStyle/>
          <a:p>
            <a:pPr lvl="0"/>
            <a:endParaRPr lang="en-US"/>
          </a:p>
        </p:txBody>
      </p:sp>
      <p:sp>
        <p:nvSpPr>
          <p:cNvPr id="5" name="Foliennummernplatzhalter 4">
            <a:extLst>
              <a:ext uri="{FF2B5EF4-FFF2-40B4-BE49-F238E27FC236}">
                <a16:creationId xmlns:a16="http://schemas.microsoft.com/office/drawing/2014/main" id="{EDBBAAD0-ADEB-4ABE-8738-20EE32D0B112}"/>
              </a:ext>
            </a:extLst>
          </p:cNvPr>
          <p:cNvSpPr>
            <a:spLocks noGrp="1"/>
          </p:cNvSpPr>
          <p:nvPr>
            <p:ph type="sldNum" sz="quarter" idx="12"/>
          </p:nvPr>
        </p:nvSpPr>
        <p:spPr/>
        <p:txBody>
          <a:bodyPr/>
          <a:lstStyle/>
          <a:p>
            <a:pPr lvl="0"/>
            <a:fld id="{F8B84845-718D-4EE0-9F88-C26D95C62FB2}" type="slidenum">
              <a:t>‹Nr.›</a:t>
            </a:fld>
            <a:endParaRPr lang="en-US"/>
          </a:p>
        </p:txBody>
      </p:sp>
    </p:spTree>
    <p:extLst>
      <p:ext uri="{BB962C8B-B14F-4D97-AF65-F5344CB8AC3E}">
        <p14:creationId xmlns:p14="http://schemas.microsoft.com/office/powerpoint/2010/main" val="271408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83C386B-AE83-452D-A925-CEA4A673B76E}"/>
              </a:ext>
            </a:extLst>
          </p:cNvPr>
          <p:cNvSpPr>
            <a:spLocks noGrp="1"/>
          </p:cNvSpPr>
          <p:nvPr>
            <p:ph type="dt" sz="half" idx="10"/>
          </p:nvPr>
        </p:nvSpPr>
        <p:spPr/>
        <p:txBody>
          <a:bodyPr/>
          <a:lstStyle/>
          <a:p>
            <a:pPr lvl="0"/>
            <a:endParaRPr lang="en-US"/>
          </a:p>
        </p:txBody>
      </p:sp>
      <p:sp>
        <p:nvSpPr>
          <p:cNvPr id="3" name="Fußzeilenplatzhalter 2">
            <a:extLst>
              <a:ext uri="{FF2B5EF4-FFF2-40B4-BE49-F238E27FC236}">
                <a16:creationId xmlns:a16="http://schemas.microsoft.com/office/drawing/2014/main" id="{CD885B5F-2A18-4092-90E1-BF0FE1F5274D}"/>
              </a:ext>
            </a:extLst>
          </p:cNvPr>
          <p:cNvSpPr>
            <a:spLocks noGrp="1"/>
          </p:cNvSpPr>
          <p:nvPr>
            <p:ph type="ftr" sz="quarter" idx="11"/>
          </p:nvPr>
        </p:nvSpPr>
        <p:spPr/>
        <p:txBody>
          <a:bodyPr/>
          <a:lstStyle/>
          <a:p>
            <a:pPr lvl="0"/>
            <a:endParaRPr lang="en-US"/>
          </a:p>
        </p:txBody>
      </p:sp>
      <p:sp>
        <p:nvSpPr>
          <p:cNvPr id="4" name="Foliennummernplatzhalter 3">
            <a:extLst>
              <a:ext uri="{FF2B5EF4-FFF2-40B4-BE49-F238E27FC236}">
                <a16:creationId xmlns:a16="http://schemas.microsoft.com/office/drawing/2014/main" id="{0C2BE4B5-1939-4524-BB84-D9315680CF23}"/>
              </a:ext>
            </a:extLst>
          </p:cNvPr>
          <p:cNvSpPr>
            <a:spLocks noGrp="1"/>
          </p:cNvSpPr>
          <p:nvPr>
            <p:ph type="sldNum" sz="quarter" idx="12"/>
          </p:nvPr>
        </p:nvSpPr>
        <p:spPr/>
        <p:txBody>
          <a:bodyPr/>
          <a:lstStyle/>
          <a:p>
            <a:pPr lvl="0"/>
            <a:fld id="{E0C08585-55FC-41A9-AAC3-6E2601B898C2}" type="slidenum">
              <a:t>‹Nr.›</a:t>
            </a:fld>
            <a:endParaRPr lang="en-US"/>
          </a:p>
        </p:txBody>
      </p:sp>
    </p:spTree>
    <p:extLst>
      <p:ext uri="{BB962C8B-B14F-4D97-AF65-F5344CB8AC3E}">
        <p14:creationId xmlns:p14="http://schemas.microsoft.com/office/powerpoint/2010/main" val="64168466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FEB2E1-CEB2-4555-8B20-557060FDC4D3}"/>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A1B6260-1559-4C2B-8A34-7E45A35E8FE6}"/>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85128E5-976A-4E24-913F-44D53BD4CF07}"/>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AA279A1-339A-4E0D-A814-9F0B63A999AC}"/>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2C58F530-1D33-48D9-ABBF-79F594E45858}"/>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864DD551-1651-41AC-B78E-3EC7B00A4FC7}"/>
              </a:ext>
            </a:extLst>
          </p:cNvPr>
          <p:cNvSpPr>
            <a:spLocks noGrp="1"/>
          </p:cNvSpPr>
          <p:nvPr>
            <p:ph type="sldNum" sz="quarter" idx="12"/>
          </p:nvPr>
        </p:nvSpPr>
        <p:spPr/>
        <p:txBody>
          <a:bodyPr/>
          <a:lstStyle/>
          <a:p>
            <a:pPr lvl="0"/>
            <a:fld id="{A01C8670-7106-446D-9CF6-2201DB4D9DB4}" type="slidenum">
              <a:t>‹Nr.›</a:t>
            </a:fld>
            <a:endParaRPr lang="en-US"/>
          </a:p>
        </p:txBody>
      </p:sp>
    </p:spTree>
    <p:extLst>
      <p:ext uri="{BB962C8B-B14F-4D97-AF65-F5344CB8AC3E}">
        <p14:creationId xmlns:p14="http://schemas.microsoft.com/office/powerpoint/2010/main" val="188170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0BD798-6DA5-45DD-9B1F-ACBA89E8636A}"/>
              </a:ext>
            </a:extLst>
          </p:cNvPr>
          <p:cNvSpPr>
            <a:spLocks noGrp="1"/>
          </p:cNvSpPr>
          <p:nvPr>
            <p:ph type="title"/>
          </p:nvPr>
        </p:nvSpPr>
        <p:spPr>
          <a:xfrm>
            <a:off x="693738" y="377825"/>
            <a:ext cx="3251200" cy="1323975"/>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4F3DCC96-268B-47D0-8EC5-9B729DADCA20}"/>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D56764B3-2646-4B79-AD21-B3DCD9CCFF28}"/>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95161A-0808-4E86-B76A-58777F93A81B}"/>
              </a:ext>
            </a:extLst>
          </p:cNvPr>
          <p:cNvSpPr>
            <a:spLocks noGrp="1"/>
          </p:cNvSpPr>
          <p:nvPr>
            <p:ph type="dt" sz="half" idx="10"/>
          </p:nvPr>
        </p:nvSpPr>
        <p:spPr/>
        <p:txBody>
          <a:bodyPr/>
          <a:lstStyle/>
          <a:p>
            <a:pPr lvl="0"/>
            <a:endParaRPr lang="en-US"/>
          </a:p>
        </p:txBody>
      </p:sp>
      <p:sp>
        <p:nvSpPr>
          <p:cNvPr id="6" name="Fußzeilenplatzhalter 5">
            <a:extLst>
              <a:ext uri="{FF2B5EF4-FFF2-40B4-BE49-F238E27FC236}">
                <a16:creationId xmlns:a16="http://schemas.microsoft.com/office/drawing/2014/main" id="{895DD6DA-8DE4-436A-A0DC-D950E8532C3F}"/>
              </a:ext>
            </a:extLst>
          </p:cNvPr>
          <p:cNvSpPr>
            <a:spLocks noGrp="1"/>
          </p:cNvSpPr>
          <p:nvPr>
            <p:ph type="ftr" sz="quarter" idx="11"/>
          </p:nvPr>
        </p:nvSpPr>
        <p:spPr/>
        <p:txBody>
          <a:bodyPr/>
          <a:lstStyle/>
          <a:p>
            <a:pPr lvl="0"/>
            <a:endParaRPr lang="en-US"/>
          </a:p>
        </p:txBody>
      </p:sp>
      <p:sp>
        <p:nvSpPr>
          <p:cNvPr id="7" name="Foliennummernplatzhalter 6">
            <a:extLst>
              <a:ext uri="{FF2B5EF4-FFF2-40B4-BE49-F238E27FC236}">
                <a16:creationId xmlns:a16="http://schemas.microsoft.com/office/drawing/2014/main" id="{16509DB1-17E7-48B5-83A1-3B07161537DE}"/>
              </a:ext>
            </a:extLst>
          </p:cNvPr>
          <p:cNvSpPr>
            <a:spLocks noGrp="1"/>
          </p:cNvSpPr>
          <p:nvPr>
            <p:ph type="sldNum" sz="quarter" idx="12"/>
          </p:nvPr>
        </p:nvSpPr>
        <p:spPr/>
        <p:txBody>
          <a:bodyPr/>
          <a:lstStyle/>
          <a:p>
            <a:pPr lvl="0"/>
            <a:fld id="{30179A98-E256-48BD-B4E8-FC8C0AB7BBEE}" type="slidenum">
              <a:t>‹Nr.›</a:t>
            </a:fld>
            <a:endParaRPr lang="en-US"/>
          </a:p>
        </p:txBody>
      </p:sp>
    </p:spTree>
    <p:extLst>
      <p:ext uri="{BB962C8B-B14F-4D97-AF65-F5344CB8AC3E}">
        <p14:creationId xmlns:p14="http://schemas.microsoft.com/office/powerpoint/2010/main" val="2509786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B67F7D1-3826-4D5F-B8F5-73B99459B43D}"/>
              </a:ext>
            </a:extLst>
          </p:cNvPr>
          <p:cNvSpPr txBox="1">
            <a:spLocks noGrp="1"/>
          </p:cNvSpPr>
          <p:nvPr>
            <p:ph type="title"/>
          </p:nvPr>
        </p:nvSpPr>
        <p:spPr>
          <a:xfrm>
            <a:off x="503999" y="226080"/>
            <a:ext cx="9071640" cy="946440"/>
          </a:xfrm>
          <a:prstGeom prst="rect">
            <a:avLst/>
          </a:prstGeom>
          <a:noFill/>
          <a:ln>
            <a:noFill/>
          </a:ln>
        </p:spPr>
        <p:txBody>
          <a:bodyPr lIns="0" tIns="0" rIns="0" bIns="0" anchor="ctr"/>
          <a:lstStyle/>
          <a:p>
            <a:endParaRPr lang="en-US"/>
          </a:p>
        </p:txBody>
      </p:sp>
      <p:sp>
        <p:nvSpPr>
          <p:cNvPr id="3" name="Textplatzhalter 2">
            <a:extLst>
              <a:ext uri="{FF2B5EF4-FFF2-40B4-BE49-F238E27FC236}">
                <a16:creationId xmlns:a16="http://schemas.microsoft.com/office/drawing/2014/main" id="{774EE49C-9123-4CBF-8631-004A0665AE09}"/>
              </a:ext>
            </a:extLst>
          </p:cNvPr>
          <p:cNvSpPr txBox="1">
            <a:spLocks noGrp="1"/>
          </p:cNvSpPr>
          <p:nvPr>
            <p:ph type="body" idx="1"/>
          </p:nvPr>
        </p:nvSpPr>
        <p:spPr>
          <a:xfrm>
            <a:off x="503999" y="1326600"/>
            <a:ext cx="9071640" cy="3288239"/>
          </a:xfrm>
          <a:prstGeom prst="rect">
            <a:avLst/>
          </a:prstGeom>
          <a:noFill/>
          <a:ln>
            <a:noFill/>
          </a:ln>
        </p:spPr>
        <p:txBody>
          <a:bodyPr lIns="0" tIns="0" rIns="0" bIns="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FACC342-A21F-4CF6-9FDB-5A971D95A4F3}"/>
              </a:ext>
            </a:extLst>
          </p:cNvPr>
          <p:cNvSpPr txBox="1">
            <a:spLocks noGrp="1"/>
          </p:cNvSpPr>
          <p:nvPr>
            <p:ph type="dt" sz="half" idx="2"/>
          </p:nvPr>
        </p:nvSpPr>
        <p:spPr>
          <a:xfrm>
            <a:off x="503999" y="5165280"/>
            <a:ext cx="2348280" cy="390600"/>
          </a:xfrm>
          <a:prstGeom prst="rect">
            <a:avLst/>
          </a:prstGeom>
          <a:noFill/>
          <a:ln>
            <a:noFill/>
          </a:ln>
        </p:spPr>
        <p:txBody>
          <a:bodyPr lIns="0" tIns="0" rIns="0" bIns="0" anchorCtr="0">
            <a:noAutofit/>
          </a:bodyPr>
          <a:lstStyle>
            <a:lvl1pPr lv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ußzeilenplatzhalter 4">
            <a:extLst>
              <a:ext uri="{FF2B5EF4-FFF2-40B4-BE49-F238E27FC236}">
                <a16:creationId xmlns:a16="http://schemas.microsoft.com/office/drawing/2014/main" id="{7CCEEE52-8875-4BE5-B180-2A35F44EFFAA}"/>
              </a:ext>
            </a:extLst>
          </p:cNvPr>
          <p:cNvSpPr txBox="1">
            <a:spLocks noGrp="1"/>
          </p:cNvSpPr>
          <p:nvPr>
            <p:ph type="ftr" sz="quarter" idx="3"/>
          </p:nvPr>
        </p:nvSpPr>
        <p:spPr>
          <a:xfrm>
            <a:off x="3447360" y="5165280"/>
            <a:ext cx="3195000" cy="390600"/>
          </a:xfrm>
          <a:prstGeom prst="rect">
            <a:avLst/>
          </a:prstGeom>
          <a:noFill/>
          <a:ln>
            <a:noFill/>
          </a:ln>
        </p:spPr>
        <p:txBody>
          <a:bodyPr lIns="0" tIns="0" rIns="0" bIns="0" anchorCtr="0">
            <a:noAutofit/>
          </a:bodyPr>
          <a:lstStyle>
            <a:lvl1pPr lvl="0" algn="ctr"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liennummernplatzhalter 5">
            <a:extLst>
              <a:ext uri="{FF2B5EF4-FFF2-40B4-BE49-F238E27FC236}">
                <a16:creationId xmlns:a16="http://schemas.microsoft.com/office/drawing/2014/main" id="{CE89EC0E-6F12-4CA0-9155-86CC46A1994F}"/>
              </a:ext>
            </a:extLst>
          </p:cNvPr>
          <p:cNvSpPr txBox="1">
            <a:spLocks noGrp="1"/>
          </p:cNvSpPr>
          <p:nvPr>
            <p:ph type="sldNum" sz="quarter" idx="4"/>
          </p:nvPr>
        </p:nvSpPr>
        <p:spPr>
          <a:xfrm>
            <a:off x="7227360" y="5165280"/>
            <a:ext cx="2348280" cy="390600"/>
          </a:xfrm>
          <a:prstGeom prst="rect">
            <a:avLst/>
          </a:prstGeom>
          <a:noFill/>
          <a:ln>
            <a:noFill/>
          </a:ln>
        </p:spPr>
        <p:txBody>
          <a:bodyPr lIns="0" tIns="0" rIns="0" bIns="0" anchorCtr="0">
            <a:noAutofit/>
          </a:bodyPr>
          <a:lstStyle>
            <a:lvl1pPr lvl="0" algn="r" hangingPunct="0">
              <a:buNone/>
              <a:tabLst/>
              <a:defRPr lang="en-US" sz="1400" kern="1200">
                <a:latin typeface="Liberation Serif" pitchFamily="18"/>
                <a:ea typeface="DejaVu Sans" pitchFamily="2"/>
                <a:cs typeface="DejaVu Sans" pitchFamily="2"/>
              </a:defRPr>
            </a:lvl1pPr>
          </a:lstStyle>
          <a:p>
            <a:pPr lvl="0"/>
            <a:fld id="{1813B86F-6338-46F0-AB9B-0057A61B4B39}" type="slidenum">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hangingPunct="0">
        <a:tabLst/>
        <a:defRPr lang="en-US"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DE90D6-7173-45CD-ABD4-36EA529921A9}"/>
              </a:ext>
            </a:extLst>
          </p:cNvPr>
          <p:cNvSpPr txBox="1">
            <a:spLocks noGrp="1"/>
          </p:cNvSpPr>
          <p:nvPr>
            <p:ph type="title" idx="4294967295"/>
          </p:nvPr>
        </p:nvSpPr>
        <p:spPr>
          <a:xfrm>
            <a:off x="0" y="-1440"/>
            <a:ext cx="10080000" cy="5670000"/>
          </a:xfrm>
        </p:spPr>
        <p:txBody>
          <a:bodyPr/>
          <a:lstStyle/>
          <a:p>
            <a:pPr lvl="0"/>
            <a:r>
              <a:rPr lang="en-US" sz="2600" dirty="0">
                <a:latin typeface="+mn-lt"/>
              </a:rPr>
              <a:t>Photorealistic Rendering of Training Data</a:t>
            </a:r>
            <a:br>
              <a:rPr lang="en-US" sz="2600" dirty="0">
                <a:latin typeface="+mn-lt"/>
              </a:rPr>
            </a:br>
            <a:r>
              <a:rPr lang="en-US" sz="2600" dirty="0">
                <a:latin typeface="+mn-lt"/>
              </a:rPr>
              <a:t>for Object Detection and Pose Estimation with a Physics Engine</a:t>
            </a:r>
            <a:br>
              <a:rPr lang="en-US" sz="2600" dirty="0">
                <a:latin typeface="+mn-lt"/>
              </a:rPr>
            </a:br>
            <a:br>
              <a:rPr lang="en-US" sz="2600" dirty="0">
                <a:latin typeface="+mn-lt"/>
              </a:rPr>
            </a:br>
            <a:r>
              <a:rPr lang="en-US" sz="1800" b="1" dirty="0">
                <a:latin typeface="+mn-lt"/>
              </a:rPr>
              <a:t>Presented by</a:t>
            </a:r>
            <a:br>
              <a:rPr lang="en-US" sz="2000" dirty="0">
                <a:latin typeface="+mn-lt"/>
              </a:rPr>
            </a:br>
            <a:r>
              <a:rPr lang="en-US" sz="1800" dirty="0">
                <a:latin typeface="+mn-lt"/>
              </a:rPr>
              <a:t>Alexander Epple</a:t>
            </a:r>
            <a:br>
              <a:rPr lang="en-US" sz="2000" dirty="0">
                <a:latin typeface="+mn-lt"/>
              </a:rPr>
            </a:br>
            <a:br>
              <a:rPr lang="en-US" sz="2000" dirty="0">
                <a:latin typeface="+mn-lt"/>
              </a:rPr>
            </a:br>
            <a:r>
              <a:rPr lang="en-US" sz="1800" b="1" dirty="0">
                <a:latin typeface="+mn-lt"/>
              </a:rPr>
              <a:t>Supervised by</a:t>
            </a:r>
            <a:br>
              <a:rPr lang="en-US" sz="2000" b="1" dirty="0">
                <a:latin typeface="+mn-lt"/>
              </a:rPr>
            </a:br>
            <a:r>
              <a:rPr lang="en-US" sz="1800" dirty="0">
                <a:latin typeface="+mn-lt"/>
              </a:rPr>
              <a:t>Fabian </a:t>
            </a:r>
            <a:r>
              <a:rPr lang="en-US" sz="1800" dirty="0" err="1">
                <a:latin typeface="+mn-lt"/>
              </a:rPr>
              <a:t>Manhardt</a:t>
            </a:r>
            <a:br>
              <a:rPr lang="en-US" sz="1800" dirty="0">
                <a:latin typeface="+mn-lt"/>
              </a:rPr>
            </a:br>
            <a:r>
              <a:rPr lang="en-US" sz="1800" dirty="0">
                <a:latin typeface="+mn-lt"/>
              </a:rPr>
              <a:t>Johanna Wald</a:t>
            </a:r>
            <a:br>
              <a:rPr lang="en-US" sz="1800" dirty="0">
                <a:latin typeface="+mn-lt"/>
              </a:rPr>
            </a:br>
            <a:br>
              <a:rPr lang="en-US" sz="1800" dirty="0">
                <a:latin typeface="+mn-lt"/>
              </a:rPr>
            </a:br>
            <a:r>
              <a:rPr lang="en-US" sz="1800" b="1" dirty="0">
                <a:latin typeface="+mn-lt"/>
              </a:rPr>
              <a:t>Advisor</a:t>
            </a:r>
            <a:br>
              <a:rPr lang="en-US" sz="1800" b="1" dirty="0">
                <a:latin typeface="+mn-lt"/>
              </a:rPr>
            </a:br>
            <a:r>
              <a:rPr lang="en-US" sz="1800" dirty="0">
                <a:latin typeface="+mn-lt"/>
              </a:rPr>
              <a:t>Prof. Nassir </a:t>
            </a:r>
            <a:r>
              <a:rPr lang="en-US" sz="1800" dirty="0" err="1">
                <a:latin typeface="+mn-lt"/>
              </a:rPr>
              <a:t>Navab</a:t>
            </a:r>
            <a:br>
              <a:rPr lang="en-US" sz="2600" dirty="0">
                <a:latin typeface="+mn-lt"/>
              </a:rPr>
            </a:br>
            <a:br>
              <a:rPr lang="en-US" sz="2600" dirty="0">
                <a:latin typeface="+mn-lt"/>
              </a:rPr>
            </a:br>
            <a:r>
              <a:rPr lang="en-US" sz="2000" b="1" dirty="0">
                <a:latin typeface="+mn-lt"/>
              </a:rPr>
              <a:t>TUM</a:t>
            </a:r>
            <a:r>
              <a:rPr lang="en-US" sz="2000" dirty="0">
                <a:latin typeface="+mn-lt"/>
              </a:rPr>
              <a:t> department of informatics</a:t>
            </a:r>
            <a:br>
              <a:rPr lang="en-US" sz="2600" dirty="0">
                <a:latin typeface="+mn-lt"/>
              </a:rPr>
            </a:br>
            <a:r>
              <a:rPr lang="en-US" sz="1050" dirty="0">
                <a:latin typeface="+mn-lt"/>
              </a:rPr>
              <a:t>Chair for Computer Aided Medical Procedures &amp; Augmented Reality</a:t>
            </a:r>
            <a:br>
              <a:rPr lang="en-US" sz="2600" dirty="0">
                <a:latin typeface="+mn-lt"/>
              </a:rPr>
            </a:br>
            <a:br>
              <a:rPr lang="en-US" sz="2600" dirty="0">
                <a:latin typeface="+mn-lt"/>
              </a:rPr>
            </a:br>
            <a:r>
              <a:rPr lang="en-US" sz="1400" b="1" dirty="0">
                <a:latin typeface="+mn-lt"/>
              </a:rPr>
              <a:t>Kick off Bachelor thesis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779DE0-7EC9-4D93-98C2-7D596577D83E}"/>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Input augmentation</a:t>
            </a:r>
          </a:p>
        </p:txBody>
      </p:sp>
      <p:pic>
        <p:nvPicPr>
          <p:cNvPr id="5" name="Grafik 4">
            <a:extLst>
              <a:ext uri="{FF2B5EF4-FFF2-40B4-BE49-F238E27FC236}">
                <a16:creationId xmlns:a16="http://schemas.microsoft.com/office/drawing/2014/main" id="{4F645953-44EC-425C-A75B-CA1F7280C1EA}"/>
              </a:ext>
            </a:extLst>
          </p:cNvPr>
          <p:cNvPicPr>
            <a:picLocks noChangeAspect="1"/>
          </p:cNvPicPr>
          <p:nvPr/>
        </p:nvPicPr>
        <p:blipFill>
          <a:blip r:embed="rId3"/>
          <a:stretch>
            <a:fillRect/>
          </a:stretch>
        </p:blipFill>
        <p:spPr>
          <a:xfrm>
            <a:off x="1484467" y="1172520"/>
            <a:ext cx="7111690" cy="4187146"/>
          </a:xfrm>
          <a:prstGeom prst="rect">
            <a:avLst/>
          </a:prstGeom>
        </p:spPr>
      </p:pic>
      <p:sp>
        <p:nvSpPr>
          <p:cNvPr id="7" name="Textfeld 6">
            <a:extLst>
              <a:ext uri="{FF2B5EF4-FFF2-40B4-BE49-F238E27FC236}">
                <a16:creationId xmlns:a16="http://schemas.microsoft.com/office/drawing/2014/main" id="{50033F8F-1D0C-4CF1-B5D7-D592C1834195}"/>
              </a:ext>
            </a:extLst>
          </p:cNvPr>
          <p:cNvSpPr txBox="1"/>
          <p:nvPr/>
        </p:nvSpPr>
        <p:spPr>
          <a:xfrm>
            <a:off x="2173595" y="5288149"/>
            <a:ext cx="5732448" cy="415498"/>
          </a:xfrm>
          <a:prstGeom prst="rect">
            <a:avLst/>
          </a:prstGeom>
          <a:noFill/>
        </p:spPr>
        <p:txBody>
          <a:bodyPr wrap="square">
            <a:spAutoFit/>
          </a:bodyPr>
          <a:lstStyle/>
          <a:p>
            <a:pPr algn="ctr">
              <a:buSzPct val="75000"/>
            </a:pPr>
            <a:r>
              <a:rPr lang="en-US" sz="1050" dirty="0" err="1">
                <a:highlight>
                  <a:scrgbClr r="0" g="0" b="0">
                    <a:alpha val="0"/>
                  </a:scrgbClr>
                </a:highlight>
                <a:latin typeface="+mn-lt"/>
              </a:rPr>
              <a:t>Zakharov</a:t>
            </a:r>
            <a:r>
              <a:rPr lang="en-US" sz="1050" dirty="0">
                <a:highlight>
                  <a:scrgbClr r="0" g="0" b="0">
                    <a:alpha val="0"/>
                  </a:scrgbClr>
                </a:highlight>
                <a:latin typeface="+mn-lt"/>
              </a:rPr>
              <a:t>, S., </a:t>
            </a:r>
            <a:r>
              <a:rPr lang="en-US" sz="1050" dirty="0" err="1">
                <a:highlight>
                  <a:scrgbClr r="0" g="0" b="0">
                    <a:alpha val="0"/>
                  </a:scrgbClr>
                </a:highlight>
                <a:latin typeface="+mn-lt"/>
              </a:rPr>
              <a:t>Kehl</a:t>
            </a:r>
            <a:r>
              <a:rPr lang="en-US" sz="1050" dirty="0">
                <a:highlight>
                  <a:scrgbClr r="0" g="0" b="0">
                    <a:alpha val="0"/>
                  </a:scrgbClr>
                </a:highlight>
                <a:latin typeface="+mn-lt"/>
              </a:rPr>
              <a:t>, W. and Ilic, S.,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Proceedings of the IEEE International Conference on Computer Vision (pp. 532-541).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395B1F-6A81-4F0C-A07A-73DE679F7A75}"/>
              </a:ext>
            </a:extLst>
          </p:cNvPr>
          <p:cNvSpPr txBox="1">
            <a:spLocks noGrp="1"/>
          </p:cNvSpPr>
          <p:nvPr>
            <p:ph type="title" idx="4294967295"/>
          </p:nvPr>
        </p:nvSpPr>
        <p:spPr/>
        <p:txBody>
          <a:bodyPr/>
          <a:lstStyle/>
          <a:p>
            <a:pPr lvl="0"/>
            <a:r>
              <a:rPr lang="en-US" dirty="0">
                <a:latin typeface="+mn-lt"/>
              </a:rPr>
              <a:t>Photorealistic Rendering</a:t>
            </a:r>
          </a:p>
        </p:txBody>
      </p:sp>
      <p:sp>
        <p:nvSpPr>
          <p:cNvPr id="3" name="Textplatzhalter 2">
            <a:extLst>
              <a:ext uri="{FF2B5EF4-FFF2-40B4-BE49-F238E27FC236}">
                <a16:creationId xmlns:a16="http://schemas.microsoft.com/office/drawing/2014/main" id="{7AC1F15B-D6C1-4C64-A0F1-A4FA817842A1}"/>
              </a:ext>
            </a:extLst>
          </p:cNvPr>
          <p:cNvSpPr txBox="1">
            <a:spLocks noGrp="1"/>
          </p:cNvSpPr>
          <p:nvPr>
            <p:ph type="body" idx="4294967295"/>
          </p:nvPr>
        </p:nvSpPr>
        <p:spPr>
          <a:xfrm>
            <a:off x="503999" y="1204562"/>
            <a:ext cx="9071640" cy="2013843"/>
          </a:xfrm>
        </p:spPr>
        <p:txBody>
          <a:bodyPr>
            <a:normAutofit lnSpcReduction="10000"/>
          </a:bodyPr>
          <a:lstStyle/>
          <a:p>
            <a:pPr lvl="0">
              <a:buSzPct val="45000"/>
            </a:pPr>
            <a:r>
              <a:rPr lang="en-US" sz="2200" dirty="0">
                <a:latin typeface="+mn-lt"/>
              </a:rPr>
              <a:t>Examples:</a:t>
            </a:r>
          </a:p>
          <a:p>
            <a:pPr marL="342900" indent="-342900">
              <a:buSzPct val="75000"/>
              <a:buFont typeface="Arial" panose="020B0604020202020204" pitchFamily="34" charset="0"/>
              <a:buChar char="•"/>
            </a:pPr>
            <a:r>
              <a:rPr lang="en-US" sz="1600" dirty="0" err="1">
                <a:highlight>
                  <a:scrgbClr r="0" g="0" b="0">
                    <a:alpha val="0"/>
                  </a:scrgbClr>
                </a:highlight>
              </a:rPr>
              <a:t>Hodaň</a:t>
            </a:r>
            <a:r>
              <a:rPr lang="en-US" sz="1600" dirty="0">
                <a:highlight>
                  <a:scrgbClr r="0" g="0" b="0">
                    <a:alpha val="0"/>
                  </a:scrgbClr>
                </a:highlight>
              </a:rPr>
              <a:t>, T., Vineet, V., Gal, R., Shalev, E., </a:t>
            </a:r>
            <a:r>
              <a:rPr lang="en-US" sz="1600" dirty="0" err="1">
                <a:highlight>
                  <a:scrgbClr r="0" g="0" b="0">
                    <a:alpha val="0"/>
                  </a:scrgbClr>
                </a:highlight>
              </a:rPr>
              <a:t>Hanzelka</a:t>
            </a:r>
            <a:r>
              <a:rPr lang="en-US" sz="1600" dirty="0">
                <a:highlight>
                  <a:scrgbClr r="0" g="0" b="0">
                    <a:alpha val="0"/>
                  </a:scrgbClr>
                </a:highlight>
              </a:rPr>
              <a:t>, J., Connell, T., Urbina, P., Sinha, S.N. and Guenter, B., 2019. Photorealistic image synthesis for object instance detection. 2019 IEEE International Conference on Image Processing (ICIP) (pp. 66-70).</a:t>
            </a:r>
          </a:p>
          <a:p>
            <a:pPr marL="342900" indent="-342900">
              <a:buSzPct val="75000"/>
              <a:buFont typeface="Arial" panose="020B0604020202020204" pitchFamily="34" charset="0"/>
              <a:buChar char="•"/>
            </a:pPr>
            <a:r>
              <a:rPr lang="en-US" sz="1600" dirty="0">
                <a:highlight>
                  <a:scrgbClr r="0" g="0" b="0">
                    <a:alpha val="0"/>
                  </a:scrgbClr>
                </a:highlight>
              </a:rPr>
              <a:t>Tremblay, J., To, T. and Birchfield, S., 2018. Falling things: A synthetic dataset for 3d object detection and pose estimation. Proceedings of the IEEE Conference on Computer Vision and Pattern Recognition Workshops (pp. 2038-2041).</a:t>
            </a:r>
          </a:p>
        </p:txBody>
      </p:sp>
      <p:pic>
        <p:nvPicPr>
          <p:cNvPr id="6" name="Grafik 5">
            <a:extLst>
              <a:ext uri="{FF2B5EF4-FFF2-40B4-BE49-F238E27FC236}">
                <a16:creationId xmlns:a16="http://schemas.microsoft.com/office/drawing/2014/main" id="{222BC295-A3EB-461D-B96A-C7FE0ECDED95}"/>
              </a:ext>
            </a:extLst>
          </p:cNvPr>
          <p:cNvPicPr>
            <a:picLocks noChangeAspect="1"/>
          </p:cNvPicPr>
          <p:nvPr/>
        </p:nvPicPr>
        <p:blipFill>
          <a:blip r:embed="rId3"/>
          <a:stretch>
            <a:fillRect/>
          </a:stretch>
        </p:blipFill>
        <p:spPr>
          <a:xfrm>
            <a:off x="2302476" y="3168068"/>
            <a:ext cx="5474686" cy="2112862"/>
          </a:xfrm>
          <a:prstGeom prst="rect">
            <a:avLst/>
          </a:prstGeom>
        </p:spPr>
      </p:pic>
      <p:sp>
        <p:nvSpPr>
          <p:cNvPr id="8" name="Textfeld 7">
            <a:extLst>
              <a:ext uri="{FF2B5EF4-FFF2-40B4-BE49-F238E27FC236}">
                <a16:creationId xmlns:a16="http://schemas.microsoft.com/office/drawing/2014/main" id="{C4487C1A-0439-44FD-8E2C-A8DC168700F3}"/>
              </a:ext>
            </a:extLst>
          </p:cNvPr>
          <p:cNvSpPr txBox="1"/>
          <p:nvPr/>
        </p:nvSpPr>
        <p:spPr>
          <a:xfrm>
            <a:off x="675503" y="5256216"/>
            <a:ext cx="8728632" cy="415498"/>
          </a:xfrm>
          <a:prstGeom prst="rect">
            <a:avLst/>
          </a:prstGeom>
          <a:noFill/>
        </p:spPr>
        <p:txBody>
          <a:bodyPr wrap="square">
            <a:spAutoFit/>
          </a:bodyPr>
          <a:lstStyle/>
          <a:p>
            <a:pPr algn="ctr">
              <a:buSzPct val="75000"/>
            </a:pPr>
            <a:r>
              <a:rPr lang="en-US" sz="1050" dirty="0" err="1">
                <a:highlight>
                  <a:scrgbClr r="0" g="0" b="0">
                    <a:alpha val="0"/>
                  </a:scrgbClr>
                </a:highlight>
              </a:rPr>
              <a:t>Hodaň</a:t>
            </a:r>
            <a:r>
              <a:rPr lang="en-US" sz="1050" dirty="0">
                <a:highlight>
                  <a:scrgbClr r="0" g="0" b="0">
                    <a:alpha val="0"/>
                  </a:scrgbClr>
                </a:highlight>
              </a:rPr>
              <a:t>, T., Vineet, V., Gal, R., Shalev, E., </a:t>
            </a:r>
            <a:r>
              <a:rPr lang="en-US" sz="1050" dirty="0" err="1">
                <a:highlight>
                  <a:scrgbClr r="0" g="0" b="0">
                    <a:alpha val="0"/>
                  </a:scrgbClr>
                </a:highlight>
              </a:rPr>
              <a:t>Hanzelka</a:t>
            </a:r>
            <a:r>
              <a:rPr lang="en-US" sz="1050" dirty="0">
                <a:highlight>
                  <a:scrgbClr r="0" g="0" b="0">
                    <a:alpha val="0"/>
                  </a:scrgbClr>
                </a:highlight>
              </a:rPr>
              <a:t>, J., Connell, T., Urbina, P., Sinha, S.N. and Guenter, B., 2019. Photorealistic image synthesis for object instance detection. 2019 IEEE International Conference on Image Processing (ICIP) (pp. 66-70).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C2DAB4E-7D9A-428A-BC4B-ADEFEADEF8E7}"/>
              </a:ext>
            </a:extLst>
          </p:cNvPr>
          <p:cNvSpPr txBox="1">
            <a:spLocks noGrp="1"/>
          </p:cNvSpPr>
          <p:nvPr>
            <p:ph type="body" idx="4294967295"/>
          </p:nvPr>
        </p:nvSpPr>
        <p:spPr>
          <a:xfrm>
            <a:off x="503999" y="1241281"/>
            <a:ext cx="9071640" cy="1835390"/>
          </a:xfrm>
        </p:spPr>
        <p:txBody>
          <a:bodyPr>
            <a:normAutofit/>
          </a:bodyPr>
          <a:lstStyle/>
          <a:p>
            <a:pPr lvl="0">
              <a:buSzPct val="45000"/>
            </a:pPr>
            <a:r>
              <a:rPr lang="en-US" sz="2000" dirty="0">
                <a:latin typeface="+mn-lt"/>
              </a:rPr>
              <a:t>Approach</a:t>
            </a:r>
            <a:endParaRPr lang="en-US" sz="1800" dirty="0">
              <a:latin typeface="+mn-lt"/>
            </a:endParaRPr>
          </a:p>
          <a:p>
            <a:pPr marL="228600" indent="-457200">
              <a:buSzPct val="75000"/>
              <a:buFont typeface="Arial" panose="020B0604020202020204" pitchFamily="34" charset="0"/>
              <a:buChar char="•"/>
            </a:pPr>
            <a:r>
              <a:rPr lang="en-US" sz="1800" dirty="0">
                <a:highlight>
                  <a:scrgbClr r="0" g="0" b="0">
                    <a:alpha val="0"/>
                  </a:scrgbClr>
                </a:highlight>
                <a:latin typeface="+mn-lt"/>
              </a:rPr>
              <a:t>High definition meshes of 15 objects and 6 scenes.</a:t>
            </a:r>
          </a:p>
          <a:p>
            <a:pPr marL="228600" indent="-457200">
              <a:buSzPct val="75000"/>
              <a:buFont typeface="Arial" panose="020B0604020202020204" pitchFamily="34" charset="0"/>
              <a:buChar char="•"/>
            </a:pPr>
            <a:r>
              <a:rPr lang="en-US" sz="1800" dirty="0">
                <a:highlight>
                  <a:scrgbClr r="0" g="0" b="0">
                    <a:alpha val="0"/>
                  </a:scrgbClr>
                </a:highlight>
                <a:latin typeface="+mn-lt"/>
              </a:rPr>
              <a:t>Arranging objects physically plausible using </a:t>
            </a:r>
            <a:r>
              <a:rPr lang="en-US" sz="1800" dirty="0">
                <a:latin typeface="+mn-lt"/>
              </a:rPr>
              <a:t>Nv</a:t>
            </a:r>
            <a:r>
              <a:rPr lang="en-US" sz="1800" dirty="0">
                <a:highlight>
                  <a:scrgbClr r="0" g="0" b="0">
                    <a:alpha val="0"/>
                  </a:scrgbClr>
                </a:highlight>
                <a:latin typeface="+mn-lt"/>
              </a:rPr>
              <a:t>idia </a:t>
            </a:r>
            <a:r>
              <a:rPr lang="en-US" sz="1800" dirty="0">
                <a:latin typeface="+mn-lt"/>
              </a:rPr>
              <a:t>P</a:t>
            </a:r>
            <a:r>
              <a:rPr lang="en-US" sz="1800" dirty="0">
                <a:highlight>
                  <a:scrgbClr r="0" g="0" b="0">
                    <a:alpha val="0"/>
                  </a:scrgbClr>
                </a:highlight>
                <a:latin typeface="+mn-lt"/>
              </a:rPr>
              <a:t>hysX</a:t>
            </a:r>
          </a:p>
          <a:p>
            <a:pPr marL="228600" indent="-457200">
              <a:buSzPct val="75000"/>
              <a:buFont typeface="Arial" panose="020B0604020202020204" pitchFamily="34" charset="0"/>
              <a:buChar char="•"/>
            </a:pPr>
            <a:r>
              <a:rPr lang="en-US" sz="1800" dirty="0">
                <a:highlight>
                  <a:scrgbClr r="0" g="0" b="0">
                    <a:alpha val="0"/>
                  </a:scrgbClr>
                </a:highlight>
                <a:latin typeface="+mn-lt"/>
              </a:rPr>
              <a:t>Raytraced, physically based </a:t>
            </a:r>
            <a:r>
              <a:rPr lang="en-US" sz="1800" dirty="0">
                <a:latin typeface="+mn-lt"/>
              </a:rPr>
              <a:t>r</a:t>
            </a:r>
            <a:r>
              <a:rPr lang="en-US" sz="1800" dirty="0">
                <a:highlight>
                  <a:scrgbClr r="0" g="0" b="0">
                    <a:alpha val="0"/>
                  </a:scrgbClr>
                </a:highlight>
                <a:latin typeface="+mn-lt"/>
              </a:rPr>
              <a:t>endering (PBR) using Arnold Renderer</a:t>
            </a:r>
          </a:p>
        </p:txBody>
      </p:sp>
      <p:sp>
        <p:nvSpPr>
          <p:cNvPr id="3" name="Titel 2">
            <a:extLst>
              <a:ext uri="{FF2B5EF4-FFF2-40B4-BE49-F238E27FC236}">
                <a16:creationId xmlns:a16="http://schemas.microsoft.com/office/drawing/2014/main" id="{3436D8E7-DED5-41DF-9ED8-C96BF0BBFD0A}"/>
              </a:ext>
            </a:extLst>
          </p:cNvPr>
          <p:cNvSpPr txBox="1">
            <a:spLocks noGrp="1"/>
          </p:cNvSpPr>
          <p:nvPr>
            <p:ph type="title" idx="4294967295"/>
          </p:nvPr>
        </p:nvSpPr>
        <p:spPr>
          <a:xfrm>
            <a:off x="503999" y="225720"/>
            <a:ext cx="9071640" cy="946440"/>
          </a:xfrm>
        </p:spPr>
        <p:txBody>
          <a:bodyPr/>
          <a:lstStyle/>
          <a:p>
            <a:pPr lvl="0"/>
            <a:r>
              <a:rPr lang="en-US" sz="2800" dirty="0">
                <a:latin typeface="+mn-lt"/>
              </a:rPr>
              <a:t>Photorealistic Image Synthesis for Object Instance Detection.</a:t>
            </a:r>
          </a:p>
        </p:txBody>
      </p:sp>
      <p:pic>
        <p:nvPicPr>
          <p:cNvPr id="6" name="Grafik 5">
            <a:extLst>
              <a:ext uri="{FF2B5EF4-FFF2-40B4-BE49-F238E27FC236}">
                <a16:creationId xmlns:a16="http://schemas.microsoft.com/office/drawing/2014/main" id="{22695579-3D86-41E9-B7E8-880DBEA12FD0}"/>
              </a:ext>
            </a:extLst>
          </p:cNvPr>
          <p:cNvPicPr>
            <a:picLocks noChangeAspect="1"/>
          </p:cNvPicPr>
          <p:nvPr/>
        </p:nvPicPr>
        <p:blipFill>
          <a:blip r:embed="rId3"/>
          <a:stretch>
            <a:fillRect/>
          </a:stretch>
        </p:blipFill>
        <p:spPr>
          <a:xfrm>
            <a:off x="503999" y="3318790"/>
            <a:ext cx="4326494" cy="1100060"/>
          </a:xfrm>
          <a:prstGeom prst="rect">
            <a:avLst/>
          </a:prstGeom>
        </p:spPr>
      </p:pic>
      <p:pic>
        <p:nvPicPr>
          <p:cNvPr id="7" name="Grafik 6">
            <a:extLst>
              <a:ext uri="{FF2B5EF4-FFF2-40B4-BE49-F238E27FC236}">
                <a16:creationId xmlns:a16="http://schemas.microsoft.com/office/drawing/2014/main" id="{9C16F0F3-B9B1-4819-9149-670A6BCD19B0}"/>
              </a:ext>
            </a:extLst>
          </p:cNvPr>
          <p:cNvPicPr>
            <a:picLocks noChangeAspect="1"/>
          </p:cNvPicPr>
          <p:nvPr/>
        </p:nvPicPr>
        <p:blipFill>
          <a:blip r:embed="rId4"/>
          <a:stretch>
            <a:fillRect/>
          </a:stretch>
        </p:blipFill>
        <p:spPr>
          <a:xfrm>
            <a:off x="4809898" y="3299724"/>
            <a:ext cx="4326494" cy="1124643"/>
          </a:xfrm>
          <a:prstGeom prst="rect">
            <a:avLst/>
          </a:prstGeom>
        </p:spPr>
      </p:pic>
      <p:sp>
        <p:nvSpPr>
          <p:cNvPr id="8" name="Textfeld 7">
            <a:extLst>
              <a:ext uri="{FF2B5EF4-FFF2-40B4-BE49-F238E27FC236}">
                <a16:creationId xmlns:a16="http://schemas.microsoft.com/office/drawing/2014/main" id="{9D9B9F5B-9065-456D-BB8B-10CAD5B03393}"/>
              </a:ext>
            </a:extLst>
          </p:cNvPr>
          <p:cNvSpPr txBox="1"/>
          <p:nvPr/>
        </p:nvSpPr>
        <p:spPr>
          <a:xfrm>
            <a:off x="503999" y="4474422"/>
            <a:ext cx="8632393" cy="415498"/>
          </a:xfrm>
          <a:prstGeom prst="rect">
            <a:avLst/>
          </a:prstGeom>
          <a:noFill/>
        </p:spPr>
        <p:txBody>
          <a:bodyPr wrap="square">
            <a:spAutoFit/>
          </a:bodyPr>
          <a:lstStyle/>
          <a:p>
            <a:pPr algn="ctr">
              <a:buSzPct val="75000"/>
            </a:pPr>
            <a:r>
              <a:rPr lang="en-US" sz="1050" dirty="0" err="1">
                <a:highlight>
                  <a:scrgbClr r="0" g="0" b="0">
                    <a:alpha val="0"/>
                  </a:scrgbClr>
                </a:highlight>
              </a:rPr>
              <a:t>Hodaň</a:t>
            </a:r>
            <a:r>
              <a:rPr lang="en-US" sz="1050" dirty="0">
                <a:highlight>
                  <a:scrgbClr r="0" g="0" b="0">
                    <a:alpha val="0"/>
                  </a:scrgbClr>
                </a:highlight>
              </a:rPr>
              <a:t>, T., Vineet, V., Gal, R., Shalev, E., </a:t>
            </a:r>
            <a:r>
              <a:rPr lang="en-US" sz="1050" dirty="0" err="1">
                <a:highlight>
                  <a:scrgbClr r="0" g="0" b="0">
                    <a:alpha val="0"/>
                  </a:scrgbClr>
                </a:highlight>
              </a:rPr>
              <a:t>Hanzelka</a:t>
            </a:r>
            <a:r>
              <a:rPr lang="en-US" sz="1050" dirty="0">
                <a:highlight>
                  <a:scrgbClr r="0" g="0" b="0">
                    <a:alpha val="0"/>
                  </a:scrgbClr>
                </a:highlight>
              </a:rPr>
              <a:t>, J., Connell, T., Urbina, P., Sinha, S.N. and Guenter, B., 2019. Photorealistic image synthesis for object instance detection. 2019 IEEE International Conference on Image Processing (ICIP) (pp. 66-70).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Comparison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Similarities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Physically plausible poses using Nvidia PhysX</a:t>
            </a:r>
          </a:p>
          <a:p>
            <a:pPr marL="285750" lvl="0" indent="-285750">
              <a:buSzPct val="45000"/>
              <a:buFont typeface="Arial" panose="020B0604020202020204" pitchFamily="34" charset="0"/>
              <a:buChar char="•"/>
            </a:pPr>
            <a:r>
              <a:rPr lang="en-US" sz="1800" dirty="0">
                <a:latin typeface="+mn-lt"/>
              </a:rPr>
              <a:t>Synthetic, PBR objects using Blender &amp; Appleseed renderer</a:t>
            </a:r>
          </a:p>
          <a:p>
            <a:pPr lvl="0">
              <a:buSzPct val="45000"/>
            </a:pPr>
            <a:r>
              <a:rPr lang="en-US" sz="2000" dirty="0">
                <a:latin typeface="+mn-lt"/>
              </a:rPr>
              <a:t>Differences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Scene is not rendered, just objects</a:t>
            </a:r>
          </a:p>
          <a:p>
            <a:pPr marL="285750" lvl="0" indent="-285750">
              <a:buSzPct val="45000"/>
              <a:buFont typeface="Arial" panose="020B0604020202020204" pitchFamily="34" charset="0"/>
              <a:buChar char="•"/>
            </a:pPr>
            <a:r>
              <a:rPr lang="en-US" sz="1800" dirty="0">
                <a:latin typeface="+mn-lt"/>
              </a:rPr>
              <a:t>Objects are blended into existing, real images</a:t>
            </a:r>
          </a:p>
          <a:p>
            <a:pPr marL="285750" lvl="0" indent="-285750">
              <a:buSzPct val="45000"/>
              <a:buFont typeface="Arial" panose="020B0604020202020204" pitchFamily="34" charset="0"/>
              <a:buChar char="•"/>
            </a:pPr>
            <a:r>
              <a:rPr lang="en-US" sz="1800" dirty="0">
                <a:latin typeface="+mn-lt"/>
              </a:rPr>
              <a:t>Composed images are improved using harmonization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FDB941-CC25-4EC5-90A6-E78A3C6691B4}"/>
              </a:ext>
            </a:extLst>
          </p:cNvPr>
          <p:cNvSpPr txBox="1">
            <a:spLocks noGrp="1"/>
          </p:cNvSpPr>
          <p:nvPr>
            <p:ph type="title" idx="4294967295"/>
          </p:nvPr>
        </p:nvSpPr>
        <p:spPr/>
        <p:txBody>
          <a:bodyPr/>
          <a:lstStyle/>
          <a:p>
            <a:pPr lvl="0"/>
            <a:r>
              <a:rPr lang="en-US" dirty="0">
                <a:latin typeface="+mn-lt"/>
              </a:rPr>
              <a:t>Our Approach: Discussion</a:t>
            </a:r>
          </a:p>
        </p:txBody>
      </p:sp>
      <p:sp>
        <p:nvSpPr>
          <p:cNvPr id="3" name="Textplatzhalter 2">
            <a:extLst>
              <a:ext uri="{FF2B5EF4-FFF2-40B4-BE49-F238E27FC236}">
                <a16:creationId xmlns:a16="http://schemas.microsoft.com/office/drawing/2014/main" id="{481BEBF4-961D-495D-83CC-CF8040BC38A8}"/>
              </a:ext>
            </a:extLst>
          </p:cNvPr>
          <p:cNvSpPr txBox="1">
            <a:spLocks noGrp="1"/>
          </p:cNvSpPr>
          <p:nvPr>
            <p:ph type="body" idx="4294967295"/>
          </p:nvPr>
        </p:nvSpPr>
        <p:spPr/>
        <p:txBody>
          <a:bodyPr>
            <a:normAutofit/>
          </a:bodyPr>
          <a:lstStyle/>
          <a:p>
            <a:pPr lvl="0">
              <a:buSzPct val="45000"/>
            </a:pPr>
            <a:r>
              <a:rPr lang="en-US" sz="2000" dirty="0">
                <a:latin typeface="+mn-lt"/>
              </a:rPr>
              <a:t>Advantages</a:t>
            </a:r>
            <a:endParaRPr lang="en-US" sz="1800" dirty="0">
              <a:latin typeface="+mn-lt"/>
            </a:endParaRPr>
          </a:p>
          <a:p>
            <a:pPr marL="285750" lvl="0" indent="-285750">
              <a:buSzPct val="45000"/>
              <a:buFont typeface="Arial" panose="020B0604020202020204" pitchFamily="34" charset="0"/>
              <a:buChar char="•"/>
            </a:pPr>
            <a:r>
              <a:rPr lang="en-US" sz="1800" dirty="0">
                <a:latin typeface="+mn-lt"/>
              </a:rPr>
              <a:t>Minimizing the domain gap by using real images as baseline</a:t>
            </a:r>
          </a:p>
          <a:p>
            <a:pPr marL="285750" lvl="0" indent="-285750">
              <a:buSzPct val="45000"/>
              <a:buFont typeface="Arial" panose="020B0604020202020204" pitchFamily="34" charset="0"/>
              <a:buChar char="•"/>
            </a:pPr>
            <a:r>
              <a:rPr lang="en-US" sz="1800" dirty="0">
                <a:latin typeface="+mn-lt"/>
              </a:rPr>
              <a:t>Lower computational cost &amp; faster rendering per frame by not rendering the scene</a:t>
            </a:r>
          </a:p>
          <a:p>
            <a:pPr lvl="0">
              <a:buSzPct val="45000"/>
            </a:pPr>
            <a:r>
              <a:rPr lang="en-US" sz="2000" dirty="0">
                <a:latin typeface="+mn-lt"/>
              </a:rPr>
              <a:t>Challenges</a:t>
            </a:r>
          </a:p>
          <a:p>
            <a:pPr marL="285750" lvl="0" indent="-285750">
              <a:buSzPct val="45000"/>
              <a:buFont typeface="Arial" panose="020B0604020202020204" pitchFamily="34" charset="0"/>
              <a:buChar char="•"/>
            </a:pPr>
            <a:r>
              <a:rPr lang="en-US" sz="1800" dirty="0">
                <a:latin typeface="+mn-lt"/>
              </a:rPr>
              <a:t>Replicating illumination &amp; conditions in real scene</a:t>
            </a:r>
          </a:p>
          <a:p>
            <a:pPr marL="285750" lvl="0" indent="-285750">
              <a:buSzPct val="45000"/>
              <a:buFont typeface="Arial" panose="020B0604020202020204" pitchFamily="34" charset="0"/>
              <a:buChar char="•"/>
            </a:pPr>
            <a:r>
              <a:rPr lang="en-US" sz="1800" dirty="0">
                <a:latin typeface="+mn-lt"/>
              </a:rPr>
              <a:t>Accurately reproducing camera pose &amp; parameters to match real image</a:t>
            </a:r>
          </a:p>
          <a:p>
            <a:pPr marL="285750" lvl="0" indent="-285750">
              <a:buSzPct val="45000"/>
              <a:buFont typeface="Arial" panose="020B0604020202020204" pitchFamily="34" charset="0"/>
              <a:buChar char="•"/>
            </a:pPr>
            <a:r>
              <a:rPr lang="en-US" sz="1800" dirty="0">
                <a:latin typeface="+mn-lt"/>
              </a:rPr>
              <a:t>Integrating the scene’s physical &amp; geometrical properties without rendering it</a:t>
            </a:r>
          </a:p>
          <a:p>
            <a:pPr marL="285750" lvl="0" indent="-285750">
              <a:buSzPct val="45000"/>
              <a:buFont typeface="Arial" panose="020B0604020202020204" pitchFamily="34" charset="0"/>
              <a:buChar char="•"/>
            </a:pPr>
            <a:endParaRPr lang="en-US" sz="1800" dirty="0">
              <a:latin typeface="+mn-lt"/>
            </a:endParaRPr>
          </a:p>
        </p:txBody>
      </p:sp>
    </p:spTree>
    <p:extLst>
      <p:ext uri="{BB962C8B-B14F-4D97-AF65-F5344CB8AC3E}">
        <p14:creationId xmlns:p14="http://schemas.microsoft.com/office/powerpoint/2010/main" val="24636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850FE9-ABD2-4244-9937-A5C874E38411}"/>
              </a:ext>
            </a:extLst>
          </p:cNvPr>
          <p:cNvSpPr>
            <a:spLocks noGrp="1"/>
          </p:cNvSpPr>
          <p:nvPr>
            <p:ph type="title"/>
          </p:nvPr>
        </p:nvSpPr>
        <p:spPr/>
        <p:txBody>
          <a:bodyPr/>
          <a:lstStyle/>
          <a:p>
            <a:r>
              <a:rPr lang="en-US" sz="4000" dirty="0">
                <a:latin typeface="+mn-lt"/>
              </a:rPr>
              <a:t>Outlook: Improving Image Quality</a:t>
            </a:r>
          </a:p>
        </p:txBody>
      </p:sp>
      <p:pic>
        <p:nvPicPr>
          <p:cNvPr id="4" name="Inhaltsplatzhalter 3">
            <a:extLst>
              <a:ext uri="{FF2B5EF4-FFF2-40B4-BE49-F238E27FC236}">
                <a16:creationId xmlns:a16="http://schemas.microsoft.com/office/drawing/2014/main" id="{C2C500E1-DC87-4BE7-93C7-AA9CEE9A6A92}"/>
              </a:ext>
            </a:extLst>
          </p:cNvPr>
          <p:cNvPicPr>
            <a:picLocks noGrp="1" noChangeAspect="1"/>
          </p:cNvPicPr>
          <p:nvPr>
            <p:ph idx="1"/>
          </p:nvPr>
        </p:nvPicPr>
        <p:blipFill>
          <a:blip r:embed="rId2"/>
          <a:stretch>
            <a:fillRect/>
          </a:stretch>
        </p:blipFill>
        <p:spPr>
          <a:xfrm>
            <a:off x="503077" y="2588724"/>
            <a:ext cx="9072562" cy="2440248"/>
          </a:xfrm>
          <a:prstGeom prst="rect">
            <a:avLst/>
          </a:prstGeom>
        </p:spPr>
      </p:pic>
      <p:sp>
        <p:nvSpPr>
          <p:cNvPr id="6" name="Textfeld 5">
            <a:extLst>
              <a:ext uri="{FF2B5EF4-FFF2-40B4-BE49-F238E27FC236}">
                <a16:creationId xmlns:a16="http://schemas.microsoft.com/office/drawing/2014/main" id="{0ADEDC67-D947-4145-ACA0-D66EA89052E7}"/>
              </a:ext>
            </a:extLst>
          </p:cNvPr>
          <p:cNvSpPr txBox="1"/>
          <p:nvPr/>
        </p:nvSpPr>
        <p:spPr>
          <a:xfrm>
            <a:off x="1684478" y="5028972"/>
            <a:ext cx="6709760" cy="415498"/>
          </a:xfrm>
          <a:prstGeom prst="rect">
            <a:avLst/>
          </a:prstGeom>
          <a:noFill/>
        </p:spPr>
        <p:txBody>
          <a:bodyPr wrap="square" rtlCol="0">
            <a:spAutoFit/>
          </a:bodyPr>
          <a:lstStyle/>
          <a:p>
            <a:pPr algn="ctr"/>
            <a:r>
              <a:rPr lang="en-US" sz="1050" dirty="0"/>
              <a:t>Tsai, Y.H., Shen, X., Lin, Z., </a:t>
            </a:r>
            <a:r>
              <a:rPr lang="en-US" sz="1050" dirty="0" err="1"/>
              <a:t>Sunkavalli</a:t>
            </a:r>
            <a:r>
              <a:rPr lang="en-US" sz="1050" dirty="0"/>
              <a:t>, K., Lu, X. and Yang, M.H., 2017. Deep image harmonization. Proceedings of the IEEE Conference on Computer Vision and Pattern Recognition (pp. 3789-3797).</a:t>
            </a:r>
            <a:endParaRPr lang="en-US" dirty="0"/>
          </a:p>
        </p:txBody>
      </p:sp>
      <p:sp>
        <p:nvSpPr>
          <p:cNvPr id="9" name="Textfeld 8">
            <a:extLst>
              <a:ext uri="{FF2B5EF4-FFF2-40B4-BE49-F238E27FC236}">
                <a16:creationId xmlns:a16="http://schemas.microsoft.com/office/drawing/2014/main" id="{98CDDE13-1273-4B0F-8BFA-9027A0068819}"/>
              </a:ext>
            </a:extLst>
          </p:cNvPr>
          <p:cNvSpPr txBox="1"/>
          <p:nvPr/>
        </p:nvSpPr>
        <p:spPr>
          <a:xfrm>
            <a:off x="503077" y="1172520"/>
            <a:ext cx="9072562" cy="1631216"/>
          </a:xfrm>
          <a:prstGeom prst="rect">
            <a:avLst/>
          </a:prstGeom>
          <a:noFill/>
        </p:spPr>
        <p:txBody>
          <a:bodyPr wrap="square" rtlCol="0">
            <a:spAutoFit/>
          </a:bodyPr>
          <a:lstStyle/>
          <a:p>
            <a:r>
              <a:rPr lang="en-US" sz="2000" dirty="0"/>
              <a:t>Examples: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Tsai, Y.H., Shen, X., Lin, Z.,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Sunkavalli</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K., Lu, X. and Yang, M.H., 2017. Deep image harmonization. Proceedings of the IEEE Conference on Computer Vision and Pattern Recognition (pp. 3789-3797).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LeGendre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 Ma, W.C., Fyffe, G., Flynn, J.,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Charbonnel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 Busch, J. and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Debevec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 2019.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Deeplight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Learning illumination for unconstrained mobile mixed reality. Proceedings of the IEEE Conference on Computer Vision and Pattern Recognition (pp. 5918-5928).</a:t>
            </a:r>
          </a:p>
        </p:txBody>
      </p:sp>
    </p:spTree>
    <p:extLst>
      <p:ext uri="{BB962C8B-B14F-4D97-AF65-F5344CB8AC3E}">
        <p14:creationId xmlns:p14="http://schemas.microsoft.com/office/powerpoint/2010/main" val="310757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42199-E8FC-4E84-AEE6-C6789447E38D}"/>
              </a:ext>
            </a:extLst>
          </p:cNvPr>
          <p:cNvSpPr>
            <a:spLocks noGrp="1"/>
          </p:cNvSpPr>
          <p:nvPr>
            <p:ph type="title"/>
          </p:nvPr>
        </p:nvSpPr>
        <p:spPr/>
        <p:txBody>
          <a:bodyPr/>
          <a:lstStyle/>
          <a:p>
            <a:r>
              <a:rPr lang="en-US" dirty="0"/>
              <a:t>Deep Image Harmonization</a:t>
            </a:r>
          </a:p>
        </p:txBody>
      </p:sp>
      <p:pic>
        <p:nvPicPr>
          <p:cNvPr id="4" name="Inhaltsplatzhalter 3">
            <a:extLst>
              <a:ext uri="{FF2B5EF4-FFF2-40B4-BE49-F238E27FC236}">
                <a16:creationId xmlns:a16="http://schemas.microsoft.com/office/drawing/2014/main" id="{8526889F-61CB-4D24-833C-C08031D8C355}"/>
              </a:ext>
            </a:extLst>
          </p:cNvPr>
          <p:cNvPicPr>
            <a:picLocks noGrp="1" noChangeAspect="1"/>
          </p:cNvPicPr>
          <p:nvPr>
            <p:ph idx="1"/>
          </p:nvPr>
        </p:nvPicPr>
        <p:blipFill>
          <a:blip r:embed="rId2"/>
          <a:stretch>
            <a:fillRect/>
          </a:stretch>
        </p:blipFill>
        <p:spPr>
          <a:xfrm>
            <a:off x="551992" y="1347745"/>
            <a:ext cx="8975053" cy="3287713"/>
          </a:xfrm>
          <a:prstGeom prst="rect">
            <a:avLst/>
          </a:prstGeom>
        </p:spPr>
      </p:pic>
      <p:sp>
        <p:nvSpPr>
          <p:cNvPr id="5" name="Textfeld 4">
            <a:extLst>
              <a:ext uri="{FF2B5EF4-FFF2-40B4-BE49-F238E27FC236}">
                <a16:creationId xmlns:a16="http://schemas.microsoft.com/office/drawing/2014/main" id="{B68A0EB2-3D14-4E34-95A3-58CDE13A632E}"/>
              </a:ext>
            </a:extLst>
          </p:cNvPr>
          <p:cNvSpPr txBox="1"/>
          <p:nvPr/>
        </p:nvSpPr>
        <p:spPr>
          <a:xfrm>
            <a:off x="2183068" y="4684886"/>
            <a:ext cx="5712900" cy="415498"/>
          </a:xfrm>
          <a:prstGeom prst="rect">
            <a:avLst/>
          </a:prstGeom>
          <a:noFill/>
        </p:spPr>
        <p:txBody>
          <a:bodyPr wrap="square" rtlCol="0">
            <a:spAutoFit/>
          </a:bodyPr>
          <a:lstStyle/>
          <a:p>
            <a:pPr algn="ctr"/>
            <a:r>
              <a:rPr lang="en-US" sz="1050" dirty="0"/>
              <a:t>Tsai, Y.H., Shen, X., Lin, Z., </a:t>
            </a:r>
            <a:r>
              <a:rPr lang="en-US" sz="1050" dirty="0" err="1"/>
              <a:t>Sunkavalli</a:t>
            </a:r>
            <a:r>
              <a:rPr lang="en-US" sz="1050" dirty="0"/>
              <a:t>, K., Lu, X. and Yang, M.H., 2017. Deep image harmonization. Proceedings of the IEEE Conference on Computer Vision and Pattern Recognition (pp. 3789-3797).</a:t>
            </a:r>
          </a:p>
        </p:txBody>
      </p:sp>
    </p:spTree>
    <p:extLst>
      <p:ext uri="{BB962C8B-B14F-4D97-AF65-F5344CB8AC3E}">
        <p14:creationId xmlns:p14="http://schemas.microsoft.com/office/powerpoint/2010/main" val="2433244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First Results</a:t>
            </a:r>
          </a:p>
        </p:txBody>
      </p:sp>
    </p:spTree>
    <p:extLst>
      <p:ext uri="{BB962C8B-B14F-4D97-AF65-F5344CB8AC3E}">
        <p14:creationId xmlns:p14="http://schemas.microsoft.com/office/powerpoint/2010/main" val="22996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F1F1FC3-1232-40BA-BD78-D74A6D8D64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32678"/>
            <a:ext cx="2927921" cy="5205194"/>
          </a:xfrm>
          <a:prstGeom prst="rect">
            <a:avLst/>
          </a:prstGeom>
        </p:spPr>
      </p:pic>
      <p:pic>
        <p:nvPicPr>
          <p:cNvPr id="2" name="Grafik 1">
            <a:extLst>
              <a:ext uri="{FF2B5EF4-FFF2-40B4-BE49-F238E27FC236}">
                <a16:creationId xmlns:a16="http://schemas.microsoft.com/office/drawing/2014/main" id="{16B32A92-FAB1-489E-BD1D-B86F04258E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78302" y="232678"/>
            <a:ext cx="2927921" cy="5205194"/>
          </a:xfrm>
          <a:prstGeom prst="rect">
            <a:avLst/>
          </a:prstGeom>
        </p:spPr>
      </p:pic>
      <p:pic>
        <p:nvPicPr>
          <p:cNvPr id="10" name="Grafik 9">
            <a:extLst>
              <a:ext uri="{FF2B5EF4-FFF2-40B4-BE49-F238E27FC236}">
                <a16:creationId xmlns:a16="http://schemas.microsoft.com/office/drawing/2014/main" id="{B544BF69-873B-4771-A913-49DD60C54A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52704" y="232678"/>
            <a:ext cx="2927921" cy="5205194"/>
          </a:xfrm>
          <a:prstGeom prst="rect">
            <a:avLst/>
          </a:prstGeom>
        </p:spPr>
      </p:pic>
      <p:sp>
        <p:nvSpPr>
          <p:cNvPr id="4" name="Additionszeichen 3">
            <a:extLst>
              <a:ext uri="{FF2B5EF4-FFF2-40B4-BE49-F238E27FC236}">
                <a16:creationId xmlns:a16="http://schemas.microsoft.com/office/drawing/2014/main" id="{EE4D1DFE-5BA7-4DCB-BD96-F321B7C1123F}"/>
              </a:ext>
            </a:extLst>
          </p:cNvPr>
          <p:cNvSpPr/>
          <p:nvPr/>
        </p:nvSpPr>
        <p:spPr>
          <a:xfrm>
            <a:off x="2981161" y="2565275"/>
            <a:ext cx="540000" cy="5400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6" name="Gleich 5">
            <a:extLst>
              <a:ext uri="{FF2B5EF4-FFF2-40B4-BE49-F238E27FC236}">
                <a16:creationId xmlns:a16="http://schemas.microsoft.com/office/drawing/2014/main" id="{562C7C87-9EAA-4B71-9475-3E2B138D6362}"/>
              </a:ext>
            </a:extLst>
          </p:cNvPr>
          <p:cNvSpPr/>
          <p:nvPr/>
        </p:nvSpPr>
        <p:spPr>
          <a:xfrm>
            <a:off x="6557794" y="2565275"/>
            <a:ext cx="540000" cy="5400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1060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F1F1FC3-1232-40BA-BD78-D74A6D8D64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2994" y="0"/>
            <a:ext cx="3189684" cy="5670550"/>
          </a:xfrm>
          <a:prstGeom prst="rect">
            <a:avLst/>
          </a:prstGeom>
        </p:spPr>
      </p:pic>
      <p:pic>
        <p:nvPicPr>
          <p:cNvPr id="5" name="Grafik 4">
            <a:extLst>
              <a:ext uri="{FF2B5EF4-FFF2-40B4-BE49-F238E27FC236}">
                <a16:creationId xmlns:a16="http://schemas.microsoft.com/office/drawing/2014/main" id="{1AF862A0-31D8-4DE4-AD97-9D419C300C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7946" y="0"/>
            <a:ext cx="3189684" cy="5670550"/>
          </a:xfrm>
          <a:prstGeom prst="rect">
            <a:avLst/>
          </a:prstGeom>
        </p:spPr>
      </p:pic>
    </p:spTree>
    <p:extLst>
      <p:ext uri="{BB962C8B-B14F-4D97-AF65-F5344CB8AC3E}">
        <p14:creationId xmlns:p14="http://schemas.microsoft.com/office/powerpoint/2010/main" val="354844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Introduction</a:t>
            </a:r>
          </a:p>
        </p:txBody>
      </p:sp>
    </p:spTree>
    <p:extLst>
      <p:ext uri="{BB962C8B-B14F-4D97-AF65-F5344CB8AC3E}">
        <p14:creationId xmlns:p14="http://schemas.microsoft.com/office/powerpoint/2010/main" val="231890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F1F1FC3-1232-40BA-BD78-D74A6D8D64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2994" y="0"/>
            <a:ext cx="3189684" cy="5670550"/>
          </a:xfrm>
          <a:prstGeom prst="rect">
            <a:avLst/>
          </a:prstGeom>
        </p:spPr>
      </p:pic>
      <p:pic>
        <p:nvPicPr>
          <p:cNvPr id="5" name="Grafik 4">
            <a:extLst>
              <a:ext uri="{FF2B5EF4-FFF2-40B4-BE49-F238E27FC236}">
                <a16:creationId xmlns:a16="http://schemas.microsoft.com/office/drawing/2014/main" id="{1AF862A0-31D8-4DE4-AD97-9D419C300C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47946" y="0"/>
            <a:ext cx="3189684" cy="5670550"/>
          </a:xfrm>
          <a:prstGeom prst="rect">
            <a:avLst/>
          </a:prstGeom>
        </p:spPr>
      </p:pic>
    </p:spTree>
    <p:extLst>
      <p:ext uri="{BB962C8B-B14F-4D97-AF65-F5344CB8AC3E}">
        <p14:creationId xmlns:p14="http://schemas.microsoft.com/office/powerpoint/2010/main" val="28731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drinnen, Fenster, Tisch, sitzend enthält.&#10;&#10;Automatisch generierte Beschreibung">
            <a:extLst>
              <a:ext uri="{FF2B5EF4-FFF2-40B4-BE49-F238E27FC236}">
                <a16:creationId xmlns:a16="http://schemas.microsoft.com/office/drawing/2014/main" id="{9F1F1FC3-1232-40BA-BD78-D74A6D8D6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4" y="0"/>
            <a:ext cx="3189685" cy="5670550"/>
          </a:xfrm>
          <a:prstGeom prst="rect">
            <a:avLst/>
          </a:prstGeom>
        </p:spPr>
      </p:pic>
      <p:pic>
        <p:nvPicPr>
          <p:cNvPr id="5" name="Grafik 4" descr="Ein Bild, das drinnen, sitzend, Raum, klein enthält.&#10;&#10;Automatisch generierte Beschreibung">
            <a:extLst>
              <a:ext uri="{FF2B5EF4-FFF2-40B4-BE49-F238E27FC236}">
                <a16:creationId xmlns:a16="http://schemas.microsoft.com/office/drawing/2014/main" id="{1AF862A0-31D8-4DE4-AD97-9D419C300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946" y="0"/>
            <a:ext cx="3189685" cy="5670550"/>
          </a:xfrm>
          <a:prstGeom prst="rect">
            <a:avLst/>
          </a:prstGeom>
        </p:spPr>
      </p:pic>
    </p:spTree>
    <p:extLst>
      <p:ext uri="{BB962C8B-B14F-4D97-AF65-F5344CB8AC3E}">
        <p14:creationId xmlns:p14="http://schemas.microsoft.com/office/powerpoint/2010/main" val="2362942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B73D60-2E0B-401E-8308-C84258B9B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796" y="2085035"/>
            <a:ext cx="1377992" cy="1500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FBD2DE7-EDAE-499B-BC31-9C23A10EA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07" y="1726485"/>
            <a:ext cx="4080347" cy="221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17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Introduction: Pose estimation</a:t>
            </a:r>
          </a:p>
        </p:txBody>
      </p:sp>
      <p:pic>
        <p:nvPicPr>
          <p:cNvPr id="6" name="Grafik 5">
            <a:extLst>
              <a:ext uri="{FF2B5EF4-FFF2-40B4-BE49-F238E27FC236}">
                <a16:creationId xmlns:a16="http://schemas.microsoft.com/office/drawing/2014/main" id="{CEDFD2E8-881E-4D15-B5FD-DDC2FE786D1C}"/>
              </a:ext>
            </a:extLst>
          </p:cNvPr>
          <p:cNvPicPr>
            <a:picLocks noChangeAspect="1"/>
          </p:cNvPicPr>
          <p:nvPr/>
        </p:nvPicPr>
        <p:blipFill rotWithShape="1">
          <a:blip r:embed="rId3"/>
          <a:srcRect r="34744" b="1391"/>
          <a:stretch/>
        </p:blipFill>
        <p:spPr>
          <a:xfrm>
            <a:off x="687364" y="2804695"/>
            <a:ext cx="5436771" cy="2028465"/>
          </a:xfrm>
          <a:prstGeom prst="rect">
            <a:avLst/>
          </a:prstGeom>
        </p:spPr>
      </p:pic>
      <p:sp>
        <p:nvSpPr>
          <p:cNvPr id="8" name="Textfeld 7">
            <a:extLst>
              <a:ext uri="{FF2B5EF4-FFF2-40B4-BE49-F238E27FC236}">
                <a16:creationId xmlns:a16="http://schemas.microsoft.com/office/drawing/2014/main" id="{74071CBD-A582-438C-8559-DF4D57F13F86}"/>
              </a:ext>
            </a:extLst>
          </p:cNvPr>
          <p:cNvSpPr txBox="1"/>
          <p:nvPr/>
        </p:nvSpPr>
        <p:spPr>
          <a:xfrm>
            <a:off x="565506" y="4915914"/>
            <a:ext cx="5680485" cy="415498"/>
          </a:xfrm>
          <a:prstGeom prst="rect">
            <a:avLst/>
          </a:prstGeom>
          <a:noFill/>
        </p:spPr>
        <p:txBody>
          <a:bodyPr wrap="square">
            <a:spAutoFit/>
          </a:bodyPr>
          <a:lstStyle/>
          <a:p>
            <a:pPr algn="ctr"/>
            <a:r>
              <a:rPr lang="en-US" sz="1050" dirty="0" err="1"/>
              <a:t>Tekin</a:t>
            </a:r>
            <a:r>
              <a:rPr lang="en-US" sz="1050" dirty="0"/>
              <a:t>, B., Sinha, S.N. and </a:t>
            </a:r>
            <a:r>
              <a:rPr lang="en-US" sz="1050" dirty="0" err="1"/>
              <a:t>Fua</a:t>
            </a:r>
            <a:r>
              <a:rPr lang="en-US" sz="1050" dirty="0"/>
              <a:t>, P., 2018. Real-time seamless single shot 6d object pose prediction. Proceedings of the IEEE Conference on Computer Vision and Pattern Recognition (pp. 292-301).</a:t>
            </a:r>
            <a:endParaRPr lang="de-DE" sz="1050" dirty="0"/>
          </a:p>
        </p:txBody>
      </p:sp>
      <p:sp>
        <p:nvSpPr>
          <p:cNvPr id="9" name="Textfeld 8">
            <a:extLst>
              <a:ext uri="{FF2B5EF4-FFF2-40B4-BE49-F238E27FC236}">
                <a16:creationId xmlns:a16="http://schemas.microsoft.com/office/drawing/2014/main" id="{0F539468-3040-4561-A59D-C4C8A5C4C562}"/>
              </a:ext>
            </a:extLst>
          </p:cNvPr>
          <p:cNvSpPr txBox="1"/>
          <p:nvPr/>
        </p:nvSpPr>
        <p:spPr>
          <a:xfrm>
            <a:off x="503998" y="1180694"/>
            <a:ext cx="9071639"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Problem in </a:t>
            </a:r>
            <a:r>
              <a:rPr lang="de-DE" dirty="0" err="1"/>
              <a:t>computer</a:t>
            </a:r>
            <a:r>
              <a:rPr lang="de-DE" dirty="0"/>
              <a:t> </a:t>
            </a:r>
            <a:r>
              <a:rPr lang="de-DE" dirty="0" err="1"/>
              <a:t>vision</a:t>
            </a:r>
            <a:r>
              <a:rPr lang="de-DE" dirty="0"/>
              <a:t>: </a:t>
            </a:r>
            <a:r>
              <a:rPr lang="de-DE" dirty="0" err="1"/>
              <a:t>Estimation</a:t>
            </a:r>
            <a:r>
              <a:rPr lang="de-DE" dirty="0"/>
              <a:t> </a:t>
            </a:r>
            <a:r>
              <a:rPr lang="de-DE" dirty="0" err="1"/>
              <a:t>of</a:t>
            </a:r>
            <a:r>
              <a:rPr lang="de-DE" dirty="0"/>
              <a:t> 3D </a:t>
            </a:r>
            <a:r>
              <a:rPr lang="de-DE" dirty="0" err="1"/>
              <a:t>information</a:t>
            </a:r>
            <a:r>
              <a:rPr lang="de-DE" dirty="0"/>
              <a:t> </a:t>
            </a:r>
            <a:r>
              <a:rPr lang="de-DE" dirty="0" err="1"/>
              <a:t>from</a:t>
            </a:r>
            <a:r>
              <a:rPr lang="de-DE" dirty="0"/>
              <a:t> 2D </a:t>
            </a:r>
            <a:r>
              <a:rPr lang="de-DE" dirty="0" err="1"/>
              <a:t>data</a:t>
            </a:r>
            <a:endParaRPr lang="de-DE" dirty="0"/>
          </a:p>
          <a:p>
            <a:pPr marL="285750" indent="-285750">
              <a:lnSpc>
                <a:spcPct val="150000"/>
              </a:lnSpc>
              <a:buFont typeface="Arial" panose="020B0604020202020204" pitchFamily="34" charset="0"/>
              <a:buChar char="•"/>
            </a:pPr>
            <a:r>
              <a:rPr lang="de-DE" dirty="0"/>
              <a:t>Input: RGB (+ </a:t>
            </a:r>
            <a:r>
              <a:rPr lang="de-DE" dirty="0" err="1"/>
              <a:t>optionally</a:t>
            </a:r>
            <a:r>
              <a:rPr lang="de-DE" dirty="0"/>
              <a:t> </a:t>
            </a:r>
            <a:r>
              <a:rPr lang="de-DE" dirty="0" err="1"/>
              <a:t>depth</a:t>
            </a:r>
            <a:r>
              <a:rPr lang="de-DE" dirty="0"/>
              <a:t>) </a:t>
            </a:r>
            <a:r>
              <a:rPr lang="de-DE" dirty="0" err="1"/>
              <a:t>image</a:t>
            </a:r>
            <a:endParaRPr lang="de-DE" dirty="0"/>
          </a:p>
          <a:p>
            <a:pPr marL="285750" indent="-285750">
              <a:lnSpc>
                <a:spcPct val="150000"/>
              </a:lnSpc>
              <a:buFont typeface="Arial" panose="020B0604020202020204" pitchFamily="34" charset="0"/>
              <a:buChar char="•"/>
            </a:pPr>
            <a:r>
              <a:rPr lang="de-DE" dirty="0"/>
              <a:t>Output: 6 DOF </a:t>
            </a:r>
            <a:r>
              <a:rPr lang="de-DE" dirty="0" err="1"/>
              <a:t>pose</a:t>
            </a:r>
            <a:r>
              <a:rPr lang="de-DE" dirty="0"/>
              <a:t> (</a:t>
            </a:r>
            <a:r>
              <a:rPr lang="de-DE" dirty="0" err="1"/>
              <a:t>rotation</a:t>
            </a:r>
            <a:r>
              <a:rPr lang="de-DE" dirty="0"/>
              <a:t>, </a:t>
            </a:r>
            <a:r>
              <a:rPr lang="de-DE" dirty="0" err="1"/>
              <a:t>translation</a:t>
            </a:r>
            <a:r>
              <a:rPr lang="de-DE" dirty="0"/>
              <a:t>) </a:t>
            </a:r>
            <a:r>
              <a:rPr lang="de-DE" dirty="0" err="1"/>
              <a:t>of</a:t>
            </a:r>
            <a:r>
              <a:rPr lang="de-DE" dirty="0"/>
              <a:t> </a:t>
            </a:r>
            <a:r>
              <a:rPr lang="de-DE" dirty="0" err="1"/>
              <a:t>objects</a:t>
            </a:r>
            <a:r>
              <a:rPr lang="de-DE" dirty="0"/>
              <a:t> in </a:t>
            </a:r>
            <a:r>
              <a:rPr lang="de-DE" dirty="0" err="1"/>
              <a:t>scene</a:t>
            </a:r>
            <a:endParaRPr lang="de-DE" dirty="0"/>
          </a:p>
          <a:p>
            <a:pPr marL="285750" indent="-285750">
              <a:buFont typeface="Arial" panose="020B0604020202020204" pitchFamily="34" charset="0"/>
              <a:buChar char="•"/>
            </a:pPr>
            <a:endParaRPr lang="de-DE" dirty="0"/>
          </a:p>
        </p:txBody>
      </p:sp>
      <p:pic>
        <p:nvPicPr>
          <p:cNvPr id="3" name="Grafik 2">
            <a:extLst>
              <a:ext uri="{FF2B5EF4-FFF2-40B4-BE49-F238E27FC236}">
                <a16:creationId xmlns:a16="http://schemas.microsoft.com/office/drawing/2014/main" id="{CE324B8F-2631-43BB-A51D-7EFCCD14CF7D}"/>
              </a:ext>
            </a:extLst>
          </p:cNvPr>
          <p:cNvPicPr>
            <a:picLocks noChangeAspect="1"/>
          </p:cNvPicPr>
          <p:nvPr/>
        </p:nvPicPr>
        <p:blipFill>
          <a:blip r:embed="rId4"/>
          <a:stretch>
            <a:fillRect/>
          </a:stretch>
        </p:blipFill>
        <p:spPr>
          <a:xfrm>
            <a:off x="6124135" y="2953876"/>
            <a:ext cx="3532292" cy="1730102"/>
          </a:xfrm>
          <a:prstGeom prst="rect">
            <a:avLst/>
          </a:prstGeom>
        </p:spPr>
      </p:pic>
      <p:sp>
        <p:nvSpPr>
          <p:cNvPr id="4" name="Textfeld 3">
            <a:extLst>
              <a:ext uri="{FF2B5EF4-FFF2-40B4-BE49-F238E27FC236}">
                <a16:creationId xmlns:a16="http://schemas.microsoft.com/office/drawing/2014/main" id="{D1C88B9A-9430-4379-B304-FE3AB92B4622}"/>
              </a:ext>
            </a:extLst>
          </p:cNvPr>
          <p:cNvSpPr txBox="1"/>
          <p:nvPr/>
        </p:nvSpPr>
        <p:spPr>
          <a:xfrm>
            <a:off x="6124135" y="4847622"/>
            <a:ext cx="3701100" cy="577081"/>
          </a:xfrm>
          <a:prstGeom prst="rect">
            <a:avLst/>
          </a:prstGeom>
          <a:noFill/>
        </p:spPr>
        <p:txBody>
          <a:bodyPr wrap="square">
            <a:spAutoFit/>
          </a:bodyPr>
          <a:lstStyle/>
          <a:p>
            <a:pPr algn="ctr"/>
            <a:r>
              <a:rPr lang="de-DE" sz="1050" dirty="0"/>
              <a:t>Xiang, Y., Schmidt, T., Narayanan, V. and Fox, D., 2017. </a:t>
            </a:r>
            <a:r>
              <a:rPr lang="de-DE" sz="1050" dirty="0" err="1"/>
              <a:t>PoseCNN</a:t>
            </a:r>
            <a:r>
              <a:rPr lang="de-DE" sz="1050" dirty="0"/>
              <a:t>: A </a:t>
            </a:r>
            <a:r>
              <a:rPr lang="de-DE" sz="1050" dirty="0" err="1"/>
              <a:t>Convolutional</a:t>
            </a:r>
            <a:r>
              <a:rPr lang="de-DE" sz="1050" dirty="0"/>
              <a:t> </a:t>
            </a:r>
            <a:r>
              <a:rPr lang="de-DE" sz="1050" dirty="0" err="1"/>
              <a:t>Neural</a:t>
            </a:r>
            <a:r>
              <a:rPr lang="de-DE" sz="1050" dirty="0"/>
              <a:t> Network </a:t>
            </a:r>
            <a:r>
              <a:rPr lang="de-DE" sz="1050" dirty="0" err="1"/>
              <a:t>for</a:t>
            </a:r>
            <a:r>
              <a:rPr lang="de-DE" sz="1050" dirty="0"/>
              <a:t> 6D </a:t>
            </a:r>
            <a:r>
              <a:rPr lang="de-DE" sz="1050" dirty="0" err="1"/>
              <a:t>Object</a:t>
            </a:r>
            <a:r>
              <a:rPr lang="de-DE" sz="1050" dirty="0"/>
              <a:t> Pose </a:t>
            </a:r>
            <a:r>
              <a:rPr lang="de-DE" sz="1050" dirty="0" err="1"/>
              <a:t>Estimation</a:t>
            </a:r>
            <a:r>
              <a:rPr lang="de-DE" sz="1050" dirty="0"/>
              <a:t> in </a:t>
            </a:r>
            <a:r>
              <a:rPr lang="de-DE" sz="1050" dirty="0" err="1"/>
              <a:t>Cluttered</a:t>
            </a:r>
            <a:r>
              <a:rPr lang="de-DE" sz="1050" dirty="0"/>
              <a:t> Scenes. </a:t>
            </a:r>
            <a:r>
              <a:rPr lang="en-US" sz="1050" dirty="0"/>
              <a:t>Robotics: Science and System XIV.</a:t>
            </a:r>
            <a:endParaRPr lang="de-DE"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170132"/>
            <a:ext cx="9071639" cy="2418098"/>
          </a:xfrm>
          <a:prstGeom prst="rect">
            <a:avLst/>
          </a:prstGeom>
          <a:noFill/>
        </p:spPr>
        <p:txBody>
          <a:bodyPr wrap="square" rtlCol="0">
            <a:spAutoFit/>
          </a:bodyPr>
          <a:lstStyle/>
          <a:p>
            <a:pPr>
              <a:lnSpc>
                <a:spcPct val="90000"/>
              </a:lnSpc>
              <a:spcBef>
                <a:spcPts val="1417"/>
              </a:spcBef>
              <a:buSzPct val="75000"/>
            </a:pPr>
            <a:r>
              <a:rPr lang="en-US" sz="2000" dirty="0"/>
              <a:t>Examples</a:t>
            </a:r>
          </a:p>
          <a:p>
            <a:pPr marL="285750" indent="-285750">
              <a:lnSpc>
                <a:spcPct val="90000"/>
              </a:lnSpc>
              <a:spcBef>
                <a:spcPts val="1417"/>
              </a:spcBef>
              <a:buSzPct val="75000"/>
              <a:buFont typeface="Arial" panose="020B0604020202020204" pitchFamily="34" charset="0"/>
              <a:buChar char="•"/>
            </a:pPr>
            <a:r>
              <a:rPr lang="en-US" sz="1600" dirty="0"/>
              <a:t>Xiang, Y., Schmidt, T., Narayanan, V. and Fox, D., 2017. </a:t>
            </a:r>
            <a:r>
              <a:rPr lang="en-US" sz="1600" dirty="0" err="1"/>
              <a:t>PoseCNN</a:t>
            </a:r>
            <a:r>
              <a:rPr lang="en-US" sz="1600" dirty="0"/>
              <a:t>: A Convolutional Neural Network for 6D Object Pose Estimation in Cluttered Scenes. Robotics: Science and System XIV.</a:t>
            </a:r>
          </a:p>
          <a:p>
            <a:pPr marL="285750" indent="-285750">
              <a:lnSpc>
                <a:spcPct val="90000"/>
              </a:lnSpc>
              <a:spcBef>
                <a:spcPts val="1417"/>
              </a:spcBef>
              <a:buSzPct val="75000"/>
              <a:buFont typeface="Arial" panose="020B0604020202020204" pitchFamily="34" charset="0"/>
              <a:buChar char="•"/>
            </a:pPr>
            <a:r>
              <a:rPr lang="en-US" sz="1600" dirty="0"/>
              <a:t>Peng, S., Liu, Y., Huang, Q., Zhou, X. and Bao, H., 2019. </a:t>
            </a:r>
            <a:r>
              <a:rPr lang="en-US" sz="1600" dirty="0" err="1"/>
              <a:t>Pvnet</a:t>
            </a:r>
            <a:r>
              <a:rPr lang="en-US" sz="1600" dirty="0"/>
              <a:t>: Pixel-wise voting network for 6dof pose estimation. Proceedings of the IEEE Conference on Computer Vision and Pattern Recognition (pp. 4561-4570).</a:t>
            </a:r>
            <a:endParaRPr lang="en-US"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7" name="Grafik 6">
            <a:extLst>
              <a:ext uri="{FF2B5EF4-FFF2-40B4-BE49-F238E27FC236}">
                <a16:creationId xmlns:a16="http://schemas.microsoft.com/office/drawing/2014/main" id="{B4BAF6C5-1A53-4593-9446-E1031207479D}"/>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3393718" y="2783696"/>
            <a:ext cx="3292200" cy="2468880"/>
          </a:xfrm>
          <a:prstGeom prst="rect">
            <a:avLst/>
          </a:prstGeom>
          <a:noFill/>
          <a:ln>
            <a:noFill/>
          </a:ln>
        </p:spPr>
      </p:pic>
      <p:sp>
        <p:nvSpPr>
          <p:cNvPr id="10" name="Textfeld 9">
            <a:extLst>
              <a:ext uri="{FF2B5EF4-FFF2-40B4-BE49-F238E27FC236}">
                <a16:creationId xmlns:a16="http://schemas.microsoft.com/office/drawing/2014/main" id="{FCFC9FAC-B3BA-4279-BD3A-CC5AEEB94A61}"/>
              </a:ext>
            </a:extLst>
          </p:cNvPr>
          <p:cNvSpPr txBox="1"/>
          <p:nvPr/>
        </p:nvSpPr>
        <p:spPr>
          <a:xfrm>
            <a:off x="1411458" y="5257265"/>
            <a:ext cx="7256720" cy="419687"/>
          </a:xfrm>
          <a:prstGeom prst="rect">
            <a:avLst/>
          </a:prstGeom>
          <a:noFill/>
          <a:ln>
            <a:noFill/>
          </a:ln>
        </p:spPr>
        <p:txBody>
          <a:bodyPr wrap="squar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050" dirty="0" err="1"/>
              <a:t>Hinterstoisser</a:t>
            </a:r>
            <a:r>
              <a:rPr lang="en-US" sz="1050" dirty="0"/>
              <a:t>, S., </a:t>
            </a:r>
            <a:r>
              <a:rPr lang="en-US" sz="1050" dirty="0" err="1"/>
              <a:t>Lepetit</a:t>
            </a:r>
            <a:r>
              <a:rPr lang="en-US" sz="1050" dirty="0"/>
              <a:t>, V., Ilic, S., Holzer, S., </a:t>
            </a:r>
            <a:r>
              <a:rPr lang="en-US" sz="1050" dirty="0" err="1"/>
              <a:t>Bradski</a:t>
            </a:r>
            <a:r>
              <a:rPr lang="en-US" sz="1050" dirty="0"/>
              <a:t>, G., </a:t>
            </a:r>
            <a:r>
              <a:rPr lang="en-US" sz="1050" dirty="0" err="1"/>
              <a:t>Konolige</a:t>
            </a:r>
            <a:r>
              <a:rPr lang="en-US" sz="1050" dirty="0"/>
              <a:t>, K. and </a:t>
            </a:r>
            <a:r>
              <a:rPr lang="en-US" sz="1050" dirty="0" err="1"/>
              <a:t>Navab</a:t>
            </a:r>
            <a:r>
              <a:rPr lang="en-US" sz="1050" dirty="0"/>
              <a:t>, N., 2012. Model based training, detection and pose estimation of texture-less 3d objects in heavily cluttered scenes. Asian conference on computer vision (pp. 548-562).</a:t>
            </a:r>
          </a:p>
        </p:txBody>
      </p:sp>
    </p:spTree>
    <p:extLst>
      <p:ext uri="{BB962C8B-B14F-4D97-AF65-F5344CB8AC3E}">
        <p14:creationId xmlns:p14="http://schemas.microsoft.com/office/powerpoint/2010/main" val="4261013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Pose estimation: Real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03999" y="1955966"/>
            <a:ext cx="9071639" cy="2250873"/>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Not many datasets available</a:t>
            </a:r>
          </a:p>
          <a:p>
            <a:pPr marL="285750" indent="-285750">
              <a:lnSpc>
                <a:spcPct val="90000"/>
              </a:lnSpc>
              <a:spcBef>
                <a:spcPts val="1417"/>
              </a:spcBef>
              <a:buSzPct val="75000"/>
              <a:buFont typeface="Arial" panose="020B0604020202020204" pitchFamily="34" charset="0"/>
              <a:buChar char="•"/>
            </a:pPr>
            <a:r>
              <a:rPr lang="en-US" sz="1600" dirty="0"/>
              <a:t>Hard to acquire &amp; annotate manually</a:t>
            </a:r>
          </a:p>
          <a:p>
            <a:pPr marL="285750" indent="-285750">
              <a:lnSpc>
                <a:spcPct val="90000"/>
              </a:lnSpc>
              <a:spcBef>
                <a:spcPts val="1417"/>
              </a:spcBef>
              <a:buSzPct val="75000"/>
              <a:buFont typeface="Arial" panose="020B0604020202020204" pitchFamily="34" charset="0"/>
              <a:buChar char="•"/>
            </a:pPr>
            <a:r>
              <a:rPr lang="en-US" sz="1600" dirty="0"/>
              <a:t>Lots of training data needed for pose estimation </a:t>
            </a:r>
          </a:p>
          <a:p>
            <a:pPr marL="285750" indent="-285750">
              <a:lnSpc>
                <a:spcPct val="90000"/>
              </a:lnSpc>
              <a:spcBef>
                <a:spcPts val="1417"/>
              </a:spcBef>
              <a:buSzPct val="75000"/>
              <a:buFont typeface="Arial" panose="020B0604020202020204" pitchFamily="34" charset="0"/>
              <a:buChar char="•"/>
            </a:pPr>
            <a:r>
              <a:rPr lang="de-DE" sz="1600" dirty="0"/>
              <a:t>Can </a:t>
            </a:r>
            <a:r>
              <a:rPr lang="de-DE" sz="1600" dirty="0" err="1"/>
              <a:t>lead</a:t>
            </a:r>
            <a:r>
              <a:rPr lang="de-DE" sz="1600" dirty="0"/>
              <a:t> </a:t>
            </a:r>
            <a:r>
              <a:rPr lang="de-DE" sz="1600" dirty="0" err="1"/>
              <a:t>to</a:t>
            </a:r>
            <a:r>
              <a:rPr lang="de-DE" sz="1600" dirty="0"/>
              <a:t> </a:t>
            </a:r>
            <a:r>
              <a:rPr lang="de-DE" sz="1600" dirty="0" err="1"/>
              <a:t>overfitting</a:t>
            </a:r>
            <a:endParaRPr lang="de-DE" sz="1600" dirty="0"/>
          </a:p>
          <a:p>
            <a:pPr marL="285750" indent="-285750">
              <a:buFont typeface="Arial" panose="020B0604020202020204" pitchFamily="34" charset="0"/>
              <a:buChar char="•"/>
            </a:pPr>
            <a:endParaRPr lang="de-DE" dirty="0"/>
          </a:p>
        </p:txBody>
      </p:sp>
      <p:pic>
        <p:nvPicPr>
          <p:cNvPr id="6" name="Grafik 5">
            <a:extLst>
              <a:ext uri="{FF2B5EF4-FFF2-40B4-BE49-F238E27FC236}">
                <a16:creationId xmlns:a16="http://schemas.microsoft.com/office/drawing/2014/main" id="{3A6FF386-BB2E-4813-87A9-A9DC326E521A}"/>
              </a:ext>
            </a:extLst>
          </p:cNvPr>
          <p:cNvPicPr>
            <a:picLocks noChangeAspect="1"/>
          </p:cNvPicPr>
          <p:nvPr/>
        </p:nvPicPr>
        <p:blipFill>
          <a:blip r:embed="rId3" cstate="screen">
            <a:lum/>
            <a:alphaModFix/>
            <a:extLst>
              <a:ext uri="{28A0092B-C50C-407E-A947-70E740481C1C}">
                <a14:useLocalDpi xmlns:a14="http://schemas.microsoft.com/office/drawing/2010/main"/>
              </a:ext>
            </a:extLst>
          </a:blip>
          <a:srcRect/>
          <a:stretch>
            <a:fillRect/>
          </a:stretch>
        </p:blipFill>
        <p:spPr>
          <a:xfrm>
            <a:off x="5039817" y="3426337"/>
            <a:ext cx="4701600" cy="1518480"/>
          </a:xfrm>
          <a:prstGeom prst="rect">
            <a:avLst/>
          </a:prstGeom>
          <a:noFill/>
          <a:ln>
            <a:noFill/>
          </a:ln>
        </p:spPr>
      </p:pic>
      <p:sp>
        <p:nvSpPr>
          <p:cNvPr id="8" name="Textfeld 7">
            <a:extLst>
              <a:ext uri="{FF2B5EF4-FFF2-40B4-BE49-F238E27FC236}">
                <a16:creationId xmlns:a16="http://schemas.microsoft.com/office/drawing/2014/main" id="{9F61B320-CB7A-4DA6-8F5B-84D6C651B769}"/>
              </a:ext>
            </a:extLst>
          </p:cNvPr>
          <p:cNvSpPr txBox="1"/>
          <p:nvPr/>
        </p:nvSpPr>
        <p:spPr>
          <a:xfrm>
            <a:off x="5039817" y="4902616"/>
            <a:ext cx="4701600" cy="787608"/>
          </a:xfrm>
          <a:prstGeom prst="rect">
            <a:avLst/>
          </a:prstGeom>
          <a:noFill/>
          <a:ln>
            <a:noFill/>
          </a:ln>
        </p:spPr>
        <p:txBody>
          <a:bodyPr wrap="square" lIns="90000" tIns="45000" rIns="90000" bIns="45000" anchorCtr="0" compatLnSpc="0">
            <a:spAutoFit/>
          </a:bodyPr>
          <a:lstStyle/>
          <a:p>
            <a:pPr marL="0" marR="0" lvl="0" indent="0" algn="ctr" hangingPunct="0">
              <a:lnSpc>
                <a:spcPct val="100000"/>
              </a:lnSpc>
              <a:spcBef>
                <a:spcPts val="0"/>
              </a:spcBef>
              <a:spcAft>
                <a:spcPts val="0"/>
              </a:spcAft>
              <a:buNone/>
              <a:tabLst/>
            </a:pPr>
            <a:r>
              <a:rPr lang="en-US" sz="1300" b="0" i="0" u="none" strike="noStrike" kern="1200" cap="none" dirty="0" err="1">
                <a:ln>
                  <a:noFill/>
                </a:ln>
                <a:ea typeface="Noto Sans CJK SC Regular" pitchFamily="2"/>
                <a:cs typeface="Lohit Devanagari" pitchFamily="2"/>
              </a:rPr>
              <a:t>HomebrewedDB</a:t>
            </a:r>
            <a:r>
              <a:rPr lang="en-US" sz="1300" b="0" i="0" u="none" strike="noStrike" kern="1200" cap="none" dirty="0">
                <a:ln>
                  <a:noFill/>
                </a:ln>
                <a:ea typeface="Noto Sans CJK SC Regular" pitchFamily="2"/>
                <a:cs typeface="Lohit Devanagari" pitchFamily="2"/>
              </a:rPr>
              <a:t> (HB) vs </a:t>
            </a:r>
            <a:r>
              <a:rPr lang="en-US" sz="1300" b="0" i="0" u="none" strike="noStrike" kern="1200" cap="none" dirty="0" err="1">
                <a:ln>
                  <a:noFill/>
                </a:ln>
                <a:ea typeface="Noto Sans CJK SC Regular" pitchFamily="2"/>
                <a:cs typeface="Lohit Devanagari" pitchFamily="2"/>
              </a:rPr>
              <a:t>LineMOD</a:t>
            </a:r>
            <a:r>
              <a:rPr lang="en-US" sz="1300" b="0" i="0" u="none" strike="noStrike" kern="1200" cap="none" dirty="0">
                <a:ln>
                  <a:noFill/>
                </a:ln>
                <a:ea typeface="Noto Sans CJK SC Regular" pitchFamily="2"/>
                <a:cs typeface="Lohit Devanagari" pitchFamily="2"/>
              </a:rPr>
              <a:t> (LM)</a:t>
            </a:r>
          </a:p>
          <a:p>
            <a:pPr marL="0" marR="0" lvl="0" indent="0" algn="ctr" hangingPunct="0">
              <a:lnSpc>
                <a:spcPct val="100000"/>
              </a:lnSpc>
              <a:spcBef>
                <a:spcPts val="0"/>
              </a:spcBef>
              <a:spcAft>
                <a:spcPts val="0"/>
              </a:spcAft>
              <a:buNone/>
              <a:tabLst/>
            </a:pPr>
            <a:r>
              <a:rPr lang="en-US" sz="1050" b="0" i="0" u="none" strike="noStrike" kern="1200" cap="none" dirty="0" err="1">
                <a:ln>
                  <a:noFill/>
                </a:ln>
                <a:ea typeface="Noto Sans CJK SC Regular" pitchFamily="2"/>
                <a:cs typeface="Lohit Devanagari" pitchFamily="2"/>
              </a:rPr>
              <a:t>Kaskman</a:t>
            </a:r>
            <a:r>
              <a:rPr lang="en-US" sz="1050" b="0" i="0" u="none" strike="noStrike" kern="1200" cap="none" dirty="0">
                <a:ln>
                  <a:noFill/>
                </a:ln>
                <a:ea typeface="Noto Sans CJK SC Regular" pitchFamily="2"/>
                <a:cs typeface="Lohit Devanagari" pitchFamily="2"/>
              </a:rPr>
              <a:t>, R., </a:t>
            </a:r>
            <a:r>
              <a:rPr lang="en-US" sz="1050" b="0" i="0" u="none" strike="noStrike" kern="1200" cap="none" dirty="0" err="1">
                <a:ln>
                  <a:noFill/>
                </a:ln>
                <a:ea typeface="Noto Sans CJK SC Regular" pitchFamily="2"/>
                <a:cs typeface="Lohit Devanagari" pitchFamily="2"/>
              </a:rPr>
              <a:t>Zakharov</a:t>
            </a:r>
            <a:r>
              <a:rPr lang="en-US" sz="1050" b="0" i="0" u="none" strike="noStrike" kern="1200" cap="none" dirty="0">
                <a:ln>
                  <a:noFill/>
                </a:ln>
                <a:ea typeface="Noto Sans CJK SC Regular" pitchFamily="2"/>
                <a:cs typeface="Lohit Devanagari" pitchFamily="2"/>
              </a:rPr>
              <a:t>, S., </a:t>
            </a:r>
            <a:r>
              <a:rPr lang="en-US" sz="1050" b="0" i="0" u="none" strike="noStrike" kern="1200" cap="none" dirty="0" err="1">
                <a:ln>
                  <a:noFill/>
                </a:ln>
                <a:ea typeface="Noto Sans CJK SC Regular" pitchFamily="2"/>
                <a:cs typeface="Lohit Devanagari" pitchFamily="2"/>
              </a:rPr>
              <a:t>Shugurov</a:t>
            </a:r>
            <a:r>
              <a:rPr lang="en-US" sz="1050" b="0" i="0" u="none" strike="noStrike" kern="1200" cap="none" dirty="0">
                <a:ln>
                  <a:noFill/>
                </a:ln>
                <a:ea typeface="Noto Sans CJK SC Regular" pitchFamily="2"/>
                <a:cs typeface="Lohit Devanagari" pitchFamily="2"/>
              </a:rPr>
              <a:t>, I. and Ilic, S., 2019. </a:t>
            </a:r>
            <a:r>
              <a:rPr lang="en-US" sz="1050" b="0" i="0" u="none" strike="noStrike" kern="1200" cap="none" dirty="0" err="1">
                <a:ln>
                  <a:noFill/>
                </a:ln>
                <a:ea typeface="Noto Sans CJK SC Regular" pitchFamily="2"/>
                <a:cs typeface="Lohit Devanagari" pitchFamily="2"/>
              </a:rPr>
              <a:t>Homebreweddb</a:t>
            </a:r>
            <a:r>
              <a:rPr lang="en-US" sz="1050" b="0" i="0" u="none" strike="noStrike" kern="1200" cap="none" dirty="0">
                <a:ln>
                  <a:noFill/>
                </a:ln>
                <a:ea typeface="Noto Sans CJK SC Regular" pitchFamily="2"/>
                <a:cs typeface="Lohit Devanagari" pitchFamily="2"/>
              </a:rPr>
              <a:t>: </a:t>
            </a:r>
            <a:r>
              <a:rPr lang="en-US" sz="1050" b="0" i="0" u="none" strike="noStrike" kern="1200" cap="none" dirty="0" err="1">
                <a:ln>
                  <a:noFill/>
                </a:ln>
                <a:ea typeface="Noto Sans CJK SC Regular" pitchFamily="2"/>
                <a:cs typeface="Lohit Devanagari" pitchFamily="2"/>
              </a:rPr>
              <a:t>Rgb</a:t>
            </a:r>
            <a:r>
              <a:rPr lang="en-US" sz="1050" b="0" i="0" u="none" strike="noStrike" kern="1200" cap="none" dirty="0">
                <a:ln>
                  <a:noFill/>
                </a:ln>
                <a:ea typeface="Noto Sans CJK SC Regular" pitchFamily="2"/>
                <a:cs typeface="Lohit Devanagari" pitchFamily="2"/>
              </a:rPr>
              <a:t>-d dataset for 6d pose estimation of 3d objects. Proceedings of the IEEE International Conference on Computer Vision Workshops</a:t>
            </a:r>
            <a:endParaRPr lang="en-US" sz="1050" b="0" i="0" u="none" strike="noStrike" kern="1200" cap="none" dirty="0">
              <a:ln>
                <a:noFill/>
              </a:ln>
              <a:latin typeface="Liberation Sans" pitchFamily="18"/>
              <a:ea typeface="Noto Sans CJK SC Regular" pitchFamily="2"/>
              <a:cs typeface="Lohit Devanagari" pitchFamily="2"/>
            </a:endParaRPr>
          </a:p>
        </p:txBody>
      </p:sp>
      <p:pic>
        <p:nvPicPr>
          <p:cNvPr id="3" name="Grafik 2">
            <a:extLst>
              <a:ext uri="{FF2B5EF4-FFF2-40B4-BE49-F238E27FC236}">
                <a16:creationId xmlns:a16="http://schemas.microsoft.com/office/drawing/2014/main" id="{55758EF2-2FA1-476E-8A17-18A673D81E1E}"/>
              </a:ext>
            </a:extLst>
          </p:cNvPr>
          <p:cNvPicPr>
            <a:picLocks noChangeAspect="1"/>
          </p:cNvPicPr>
          <p:nvPr/>
        </p:nvPicPr>
        <p:blipFill>
          <a:blip r:embed="rId4"/>
          <a:stretch>
            <a:fillRect/>
          </a:stretch>
        </p:blipFill>
        <p:spPr>
          <a:xfrm>
            <a:off x="6075609" y="1251273"/>
            <a:ext cx="2630017" cy="2096311"/>
          </a:xfrm>
          <a:prstGeom prst="rect">
            <a:avLst/>
          </a:prstGeom>
        </p:spPr>
      </p:pic>
    </p:spTree>
    <p:extLst>
      <p:ext uri="{BB962C8B-B14F-4D97-AF65-F5344CB8AC3E}">
        <p14:creationId xmlns:p14="http://schemas.microsoft.com/office/powerpoint/2010/main" val="159154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2F0B-CA96-4DCF-AB7C-06B8634FB76F}"/>
              </a:ext>
            </a:extLst>
          </p:cNvPr>
          <p:cNvSpPr txBox="1">
            <a:spLocks noGrp="1"/>
          </p:cNvSpPr>
          <p:nvPr>
            <p:ph type="title" idx="4294967295"/>
          </p:nvPr>
        </p:nvSpPr>
        <p:spPr/>
        <p:txBody>
          <a:bodyPr/>
          <a:lstStyle/>
          <a:p>
            <a:pPr lvl="0"/>
            <a:r>
              <a:rPr lang="en-US" dirty="0">
                <a:latin typeface="+mn-lt"/>
              </a:rPr>
              <a:t>Solution: Synthetic training data</a:t>
            </a:r>
          </a:p>
        </p:txBody>
      </p:sp>
      <p:sp>
        <p:nvSpPr>
          <p:cNvPr id="9" name="Textfeld 8">
            <a:extLst>
              <a:ext uri="{FF2B5EF4-FFF2-40B4-BE49-F238E27FC236}">
                <a16:creationId xmlns:a16="http://schemas.microsoft.com/office/drawing/2014/main" id="{0F539468-3040-4561-A59D-C4C8A5C4C562}"/>
              </a:ext>
            </a:extLst>
          </p:cNvPr>
          <p:cNvSpPr txBox="1"/>
          <p:nvPr/>
        </p:nvSpPr>
        <p:spPr>
          <a:xfrm>
            <a:off x="5155277" y="1172520"/>
            <a:ext cx="5039496" cy="1545038"/>
          </a:xfrm>
          <a:prstGeom prst="rect">
            <a:avLst/>
          </a:prstGeom>
          <a:noFill/>
        </p:spPr>
        <p:txBody>
          <a:bodyPr wrap="square" rtlCol="0">
            <a:spAutoFit/>
          </a:bodyPr>
          <a:lstStyle/>
          <a:p>
            <a:pPr>
              <a:lnSpc>
                <a:spcPct val="90000"/>
              </a:lnSpc>
              <a:spcBef>
                <a:spcPts val="1417"/>
              </a:spcBef>
              <a:buSzPct val="75000"/>
            </a:pPr>
            <a:r>
              <a:rPr lang="en-US" dirty="0"/>
              <a:t>Problems</a:t>
            </a:r>
          </a:p>
          <a:p>
            <a:pPr marL="285750" indent="-285750">
              <a:lnSpc>
                <a:spcPct val="90000"/>
              </a:lnSpc>
              <a:spcBef>
                <a:spcPts val="1417"/>
              </a:spcBef>
              <a:buSzPct val="75000"/>
              <a:buFont typeface="Arial" panose="020B0604020202020204" pitchFamily="34" charset="0"/>
              <a:buChar char="•"/>
            </a:pPr>
            <a:r>
              <a:rPr lang="en-US" sz="1600" dirty="0"/>
              <a:t>Domain gap between real / synthetic images</a:t>
            </a:r>
          </a:p>
          <a:p>
            <a:pPr marL="285750" indent="-285750">
              <a:lnSpc>
                <a:spcPct val="90000"/>
              </a:lnSpc>
              <a:spcBef>
                <a:spcPts val="1417"/>
              </a:spcBef>
              <a:buSzPct val="75000"/>
              <a:buFont typeface="Arial" panose="020B0604020202020204" pitchFamily="34" charset="0"/>
              <a:buChar char="•"/>
            </a:pPr>
            <a:r>
              <a:rPr lang="en-US" sz="1600" dirty="0"/>
              <a:t>Poor performance with real data due to overfitting</a:t>
            </a:r>
          </a:p>
          <a:p>
            <a:pPr marL="285750" indent="-285750">
              <a:lnSpc>
                <a:spcPct val="90000"/>
              </a:lnSpc>
              <a:spcBef>
                <a:spcPts val="1417"/>
              </a:spcBef>
              <a:buSzPct val="75000"/>
              <a:buFont typeface="Arial" panose="020B0604020202020204" pitchFamily="34" charset="0"/>
              <a:buChar char="•"/>
            </a:pPr>
            <a:r>
              <a:rPr lang="en-US" sz="1600" dirty="0"/>
              <a:t>Hard to generalize without additional techniques</a:t>
            </a:r>
            <a:endParaRPr lang="de-DE" dirty="0"/>
          </a:p>
        </p:txBody>
      </p:sp>
      <p:pic>
        <p:nvPicPr>
          <p:cNvPr id="3" name="Grafik 2">
            <a:extLst>
              <a:ext uri="{FF2B5EF4-FFF2-40B4-BE49-F238E27FC236}">
                <a16:creationId xmlns:a16="http://schemas.microsoft.com/office/drawing/2014/main" id="{8864F39C-E133-4275-841D-4081B0CCCC52}"/>
              </a:ext>
            </a:extLst>
          </p:cNvPr>
          <p:cNvPicPr>
            <a:picLocks noChangeAspect="1"/>
          </p:cNvPicPr>
          <p:nvPr/>
        </p:nvPicPr>
        <p:blipFill>
          <a:blip r:embed="rId3"/>
          <a:stretch>
            <a:fillRect/>
          </a:stretch>
        </p:blipFill>
        <p:spPr>
          <a:xfrm>
            <a:off x="1524000" y="2808818"/>
            <a:ext cx="4741832" cy="2342120"/>
          </a:xfrm>
          <a:prstGeom prst="rect">
            <a:avLst/>
          </a:prstGeom>
        </p:spPr>
      </p:pic>
      <p:pic>
        <p:nvPicPr>
          <p:cNvPr id="4" name="Grafik 3">
            <a:extLst>
              <a:ext uri="{FF2B5EF4-FFF2-40B4-BE49-F238E27FC236}">
                <a16:creationId xmlns:a16="http://schemas.microsoft.com/office/drawing/2014/main" id="{9CC98D8E-A5DF-472F-8DC1-503BB60FA743}"/>
              </a:ext>
            </a:extLst>
          </p:cNvPr>
          <p:cNvPicPr>
            <a:picLocks noChangeAspect="1"/>
          </p:cNvPicPr>
          <p:nvPr/>
        </p:nvPicPr>
        <p:blipFill>
          <a:blip r:embed="rId4"/>
          <a:stretch>
            <a:fillRect/>
          </a:stretch>
        </p:blipFill>
        <p:spPr>
          <a:xfrm>
            <a:off x="6306065" y="2775366"/>
            <a:ext cx="2332292" cy="2375572"/>
          </a:xfrm>
          <a:prstGeom prst="rect">
            <a:avLst/>
          </a:prstGeom>
        </p:spPr>
      </p:pic>
      <p:sp>
        <p:nvSpPr>
          <p:cNvPr id="10" name="Textfeld 9">
            <a:extLst>
              <a:ext uri="{FF2B5EF4-FFF2-40B4-BE49-F238E27FC236}">
                <a16:creationId xmlns:a16="http://schemas.microsoft.com/office/drawing/2014/main" id="{4BD0487C-A071-429B-985F-8292D84ECF48}"/>
              </a:ext>
            </a:extLst>
          </p:cNvPr>
          <p:cNvSpPr txBox="1"/>
          <p:nvPr/>
        </p:nvSpPr>
        <p:spPr>
          <a:xfrm>
            <a:off x="2000091" y="5150938"/>
            <a:ext cx="6079454" cy="415498"/>
          </a:xfrm>
          <a:prstGeom prst="rect">
            <a:avLst/>
          </a:prstGeom>
          <a:noFill/>
        </p:spPr>
        <p:txBody>
          <a:bodyPr wrap="square">
            <a:spAutoFit/>
          </a:bodyPr>
          <a:lstStyle/>
          <a:p>
            <a:pPr lvl="1" algn="ctr" hangingPunct="0">
              <a:spcBef>
                <a:spcPts val="1417"/>
              </a:spcBef>
              <a:buSzPct val="75000"/>
            </a:pPr>
            <a:r>
              <a:rPr lang="en-US" sz="1050" dirty="0" err="1">
                <a:highlight>
                  <a:scrgbClr r="0" g="0" b="0">
                    <a:alpha val="0"/>
                  </a:scrgbClr>
                </a:highlight>
              </a:rPr>
              <a:t>Zakharov</a:t>
            </a:r>
            <a:r>
              <a:rPr lang="en-US" sz="1050" dirty="0">
                <a:highlight>
                  <a:scrgbClr r="0" g="0" b="0">
                    <a:alpha val="0"/>
                  </a:scrgbClr>
                </a:highlight>
              </a:rPr>
              <a:t>, S., </a:t>
            </a:r>
            <a:r>
              <a:rPr lang="en-US" sz="1050" dirty="0" err="1">
                <a:highlight>
                  <a:scrgbClr r="0" g="0" b="0">
                    <a:alpha val="0"/>
                  </a:scrgbClr>
                </a:highlight>
              </a:rPr>
              <a:t>Kehl</a:t>
            </a:r>
            <a:r>
              <a:rPr lang="en-US" sz="1050" dirty="0">
                <a:highlight>
                  <a:scrgbClr r="0" g="0" b="0">
                    <a:alpha val="0"/>
                  </a:scrgbClr>
                </a:highlight>
              </a:rPr>
              <a:t>, W. and Ilic, S., 2019. </a:t>
            </a:r>
            <a:r>
              <a:rPr lang="en-US" sz="1050" dirty="0" err="1">
                <a:highlight>
                  <a:scrgbClr r="0" g="0" b="0">
                    <a:alpha val="0"/>
                  </a:scrgbClr>
                </a:highlight>
              </a:rPr>
              <a:t>Deceptionnet</a:t>
            </a:r>
            <a:r>
              <a:rPr lang="en-US" sz="1050" dirty="0">
                <a:highlight>
                  <a:scrgbClr r="0" g="0" b="0">
                    <a:alpha val="0"/>
                  </a:scrgbClr>
                </a:highlight>
              </a:rPr>
              <a:t>: Network-driven domain randomization. Proceedings of the IEEE International Conference on Computer Vision (pp. 532-541).</a:t>
            </a:r>
          </a:p>
        </p:txBody>
      </p:sp>
      <p:sp>
        <p:nvSpPr>
          <p:cNvPr id="11" name="Textfeld 10">
            <a:extLst>
              <a:ext uri="{FF2B5EF4-FFF2-40B4-BE49-F238E27FC236}">
                <a16:creationId xmlns:a16="http://schemas.microsoft.com/office/drawing/2014/main" id="{D8B62E4B-E379-46B3-B6F8-C94603686D39}"/>
              </a:ext>
            </a:extLst>
          </p:cNvPr>
          <p:cNvSpPr txBox="1"/>
          <p:nvPr/>
        </p:nvSpPr>
        <p:spPr>
          <a:xfrm>
            <a:off x="1007676" y="1172520"/>
            <a:ext cx="4032142" cy="1628138"/>
          </a:xfrm>
          <a:prstGeom prst="rect">
            <a:avLst/>
          </a:prstGeom>
          <a:noFill/>
        </p:spPr>
        <p:txBody>
          <a:bodyPr wrap="square" rtlCol="0">
            <a:spAutoFit/>
          </a:bodyPr>
          <a:lstStyle/>
          <a:p>
            <a:pPr>
              <a:lnSpc>
                <a:spcPct val="90000"/>
              </a:lnSpc>
              <a:spcBef>
                <a:spcPts val="1417"/>
              </a:spcBef>
              <a:buSzPct val="75000"/>
            </a:pPr>
            <a:r>
              <a:rPr lang="en-US" dirty="0"/>
              <a:t>Advantages</a:t>
            </a:r>
          </a:p>
          <a:p>
            <a:pPr marL="285750" indent="-285750">
              <a:lnSpc>
                <a:spcPct val="90000"/>
              </a:lnSpc>
              <a:spcBef>
                <a:spcPts val="1417"/>
              </a:spcBef>
              <a:buSzPct val="75000"/>
              <a:buFont typeface="Arial" panose="020B0604020202020204" pitchFamily="34" charset="0"/>
              <a:buChar char="•"/>
            </a:pPr>
            <a:r>
              <a:rPr lang="en-US" sz="1600" dirty="0"/>
              <a:t>Easy to obtain accurate training data</a:t>
            </a:r>
          </a:p>
          <a:p>
            <a:pPr marL="285750" indent="-285750">
              <a:lnSpc>
                <a:spcPct val="90000"/>
              </a:lnSpc>
              <a:spcBef>
                <a:spcPts val="1417"/>
              </a:spcBef>
              <a:buSzPct val="75000"/>
              <a:buFont typeface="Arial" panose="020B0604020202020204" pitchFamily="34" charset="0"/>
              <a:buChar char="•"/>
            </a:pPr>
            <a:r>
              <a:rPr lang="en-US" sz="1600" dirty="0"/>
              <a:t>Inexpensive and fast</a:t>
            </a:r>
            <a:endParaRPr lang="en-US" dirty="0"/>
          </a:p>
          <a:p>
            <a:pPr marL="285750" indent="-285750">
              <a:lnSpc>
                <a:spcPct val="90000"/>
              </a:lnSpc>
              <a:spcBef>
                <a:spcPts val="1417"/>
              </a:spcBef>
              <a:buSzPct val="75000"/>
              <a:buFont typeface="Arial" panose="020B0604020202020204" pitchFamily="34" charset="0"/>
              <a:buChar char="•"/>
            </a:pPr>
            <a:endParaRPr lang="en-US" dirty="0"/>
          </a:p>
        </p:txBody>
      </p:sp>
    </p:spTree>
    <p:extLst>
      <p:ext uri="{BB962C8B-B14F-4D97-AF65-F5344CB8AC3E}">
        <p14:creationId xmlns:p14="http://schemas.microsoft.com/office/powerpoint/2010/main" val="405458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9DBAB-D97A-404D-AC9F-32F97098F486}"/>
              </a:ext>
            </a:extLst>
          </p:cNvPr>
          <p:cNvSpPr txBox="1">
            <a:spLocks noGrp="1"/>
          </p:cNvSpPr>
          <p:nvPr>
            <p:ph type="title" idx="4294967295"/>
          </p:nvPr>
        </p:nvSpPr>
        <p:spPr>
          <a:xfrm>
            <a:off x="457200" y="2103120"/>
            <a:ext cx="9071640" cy="946440"/>
          </a:xfrm>
        </p:spPr>
        <p:txBody>
          <a:bodyPr/>
          <a:lstStyle/>
          <a:p>
            <a:pPr lvl="0"/>
            <a:r>
              <a:rPr lang="en-US" dirty="0">
                <a:latin typeface="+mn-lt"/>
              </a:rPr>
              <a:t>Related 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1EDC-18CF-4DA5-ABB6-AFC2FE92807B}"/>
              </a:ext>
            </a:extLst>
          </p:cNvPr>
          <p:cNvSpPr txBox="1">
            <a:spLocks noGrp="1"/>
          </p:cNvSpPr>
          <p:nvPr>
            <p:ph type="title" idx="4294967295"/>
          </p:nvPr>
        </p:nvSpPr>
        <p:spPr>
          <a:xfrm>
            <a:off x="535680" y="-67680"/>
            <a:ext cx="9071640" cy="946440"/>
          </a:xfrm>
        </p:spPr>
        <p:txBody>
          <a:bodyPr/>
          <a:lstStyle/>
          <a:p>
            <a:pPr lvl="0"/>
            <a:r>
              <a:rPr lang="en-US" dirty="0">
                <a:latin typeface="+mn-lt"/>
              </a:rPr>
              <a:t>Domain Randomization</a:t>
            </a:r>
          </a:p>
        </p:txBody>
      </p:sp>
      <p:sp>
        <p:nvSpPr>
          <p:cNvPr id="3" name="Textplatzhalter 2">
            <a:extLst>
              <a:ext uri="{FF2B5EF4-FFF2-40B4-BE49-F238E27FC236}">
                <a16:creationId xmlns:a16="http://schemas.microsoft.com/office/drawing/2014/main" id="{F7842551-867E-4CDE-A4FC-11D900EFB2CE}"/>
              </a:ext>
            </a:extLst>
          </p:cNvPr>
          <p:cNvSpPr txBox="1">
            <a:spLocks noGrp="1"/>
          </p:cNvSpPr>
          <p:nvPr>
            <p:ph type="body" idx="4294967295"/>
          </p:nvPr>
        </p:nvSpPr>
        <p:spPr>
          <a:xfrm>
            <a:off x="535680" y="878759"/>
            <a:ext cx="9071640" cy="2070387"/>
          </a:xfrm>
        </p:spPr>
        <p:txBody>
          <a:bodyPr>
            <a:normAutofit/>
          </a:bodyPr>
          <a:lstStyle/>
          <a:p>
            <a:pPr lvl="0">
              <a:buSzPct val="45000"/>
            </a:pPr>
            <a:r>
              <a:rPr lang="en-US" sz="2000" dirty="0">
                <a:latin typeface="+mn-lt"/>
              </a:rPr>
              <a:t>Examples</a:t>
            </a:r>
          </a:p>
          <a:p>
            <a:pPr marL="342900" indent="-342900">
              <a:buSzPct val="75000"/>
              <a:buFont typeface="Arial" panose="020B0604020202020204" pitchFamily="34" charset="0"/>
              <a:buChar char="•"/>
            </a:pPr>
            <a:r>
              <a:rPr lang="en-US" sz="1600" dirty="0" err="1">
                <a:highlight>
                  <a:scrgbClr r="0" g="0" b="0">
                    <a:alpha val="0"/>
                  </a:scrgbClr>
                </a:highlight>
                <a:latin typeface="+mn-lt"/>
              </a:rPr>
              <a:t>Zakharov</a:t>
            </a:r>
            <a:r>
              <a:rPr lang="en-US" sz="1600" dirty="0">
                <a:highlight>
                  <a:scrgbClr r="0" g="0" b="0">
                    <a:alpha val="0"/>
                  </a:scrgbClr>
                </a:highlight>
                <a:latin typeface="+mn-lt"/>
              </a:rPr>
              <a:t>, S., </a:t>
            </a:r>
            <a:r>
              <a:rPr lang="en-US" sz="1600" dirty="0" err="1">
                <a:highlight>
                  <a:scrgbClr r="0" g="0" b="0">
                    <a:alpha val="0"/>
                  </a:scrgbClr>
                </a:highlight>
                <a:latin typeface="+mn-lt"/>
              </a:rPr>
              <a:t>Kehl</a:t>
            </a:r>
            <a:r>
              <a:rPr lang="en-US" sz="1600" dirty="0">
                <a:highlight>
                  <a:scrgbClr r="0" g="0" b="0">
                    <a:alpha val="0"/>
                  </a:scrgbClr>
                </a:highlight>
                <a:latin typeface="+mn-lt"/>
              </a:rPr>
              <a:t>, W. and Ilic, S., 2019. </a:t>
            </a:r>
            <a:r>
              <a:rPr lang="en-US" sz="1600" dirty="0" err="1">
                <a:highlight>
                  <a:scrgbClr r="0" g="0" b="0">
                    <a:alpha val="0"/>
                  </a:scrgbClr>
                </a:highlight>
                <a:latin typeface="+mn-lt"/>
              </a:rPr>
              <a:t>Deceptionnet</a:t>
            </a:r>
            <a:r>
              <a:rPr lang="en-US" sz="1600" dirty="0">
                <a:highlight>
                  <a:scrgbClr r="0" g="0" b="0">
                    <a:alpha val="0"/>
                  </a:scrgbClr>
                </a:highlight>
                <a:latin typeface="+mn-lt"/>
              </a:rPr>
              <a:t>: Network-driven domain randomization. Proceedings of the IEEE International Conference on Computer Vision (pp. 532-541).</a:t>
            </a:r>
            <a:endParaRPr lang="en-US" sz="1800" dirty="0">
              <a:highlight>
                <a:scrgbClr r="0" g="0" b="0">
                  <a:alpha val="0"/>
                </a:scrgbClr>
              </a:highlight>
              <a:latin typeface="+mn-lt"/>
            </a:endParaRPr>
          </a:p>
          <a:p>
            <a:pPr marL="342900" indent="-342900">
              <a:buSzPct val="75000"/>
              <a:buFont typeface="Arial" panose="020B0604020202020204" pitchFamily="34" charset="0"/>
              <a:buChar char="•"/>
            </a:pPr>
            <a:r>
              <a:rPr lang="en-US" sz="1600" dirty="0">
                <a:highlight>
                  <a:scrgbClr r="0" g="0" b="0">
                    <a:alpha val="0"/>
                  </a:scrgbClr>
                </a:highlight>
                <a:latin typeface="+mn-lt"/>
              </a:rPr>
              <a:t>Tobin, J., Fong, R., Ray, A., Schneider, J., Zaremba, W. and </a:t>
            </a:r>
            <a:r>
              <a:rPr lang="en-US" sz="1600" dirty="0" err="1">
                <a:highlight>
                  <a:scrgbClr r="0" g="0" b="0">
                    <a:alpha val="0"/>
                  </a:scrgbClr>
                </a:highlight>
                <a:latin typeface="+mn-lt"/>
              </a:rPr>
              <a:t>Abbeel</a:t>
            </a:r>
            <a:r>
              <a:rPr lang="en-US" sz="1600" dirty="0">
                <a:highlight>
                  <a:scrgbClr r="0" g="0" b="0">
                    <a:alpha val="0"/>
                  </a:scrgbClr>
                </a:highlight>
                <a:latin typeface="+mn-lt"/>
              </a:rPr>
              <a:t>, P., 2017. Domain randomization for transferring deep neural networks from simulation to the real world. 2017 IEEE/RSJ International Conference on Intelligent Robots and Systems (IROS) (pp. 23-30).</a:t>
            </a:r>
          </a:p>
        </p:txBody>
      </p:sp>
      <p:pic>
        <p:nvPicPr>
          <p:cNvPr id="6" name="Grafik 5">
            <a:extLst>
              <a:ext uri="{FF2B5EF4-FFF2-40B4-BE49-F238E27FC236}">
                <a16:creationId xmlns:a16="http://schemas.microsoft.com/office/drawing/2014/main" id="{DF25B26B-09EF-4883-90F2-AD661D92C572}"/>
              </a:ext>
            </a:extLst>
          </p:cNvPr>
          <p:cNvPicPr>
            <a:picLocks noChangeAspect="1"/>
          </p:cNvPicPr>
          <p:nvPr/>
        </p:nvPicPr>
        <p:blipFill>
          <a:blip r:embed="rId3"/>
          <a:stretch>
            <a:fillRect/>
          </a:stretch>
        </p:blipFill>
        <p:spPr>
          <a:xfrm>
            <a:off x="2520156" y="2835275"/>
            <a:ext cx="5040311" cy="2257007"/>
          </a:xfrm>
          <a:prstGeom prst="rect">
            <a:avLst/>
          </a:prstGeom>
        </p:spPr>
      </p:pic>
      <p:sp>
        <p:nvSpPr>
          <p:cNvPr id="8" name="Textfeld 7">
            <a:extLst>
              <a:ext uri="{FF2B5EF4-FFF2-40B4-BE49-F238E27FC236}">
                <a16:creationId xmlns:a16="http://schemas.microsoft.com/office/drawing/2014/main" id="{C83FF1C5-2CA4-42A2-B528-8719B1EFAFB5}"/>
              </a:ext>
            </a:extLst>
          </p:cNvPr>
          <p:cNvSpPr txBox="1"/>
          <p:nvPr/>
        </p:nvSpPr>
        <p:spPr>
          <a:xfrm>
            <a:off x="2362964" y="5092282"/>
            <a:ext cx="5355510" cy="415498"/>
          </a:xfrm>
          <a:prstGeom prst="rect">
            <a:avLst/>
          </a:prstGeom>
          <a:noFill/>
        </p:spPr>
        <p:txBody>
          <a:bodyPr wrap="square">
            <a:spAutoFit/>
          </a:bodyPr>
          <a:lstStyle/>
          <a:p>
            <a:pPr algn="ctr">
              <a:buSzPct val="75000"/>
            </a:pPr>
            <a:r>
              <a:rPr lang="en-US" sz="1050" dirty="0" err="1">
                <a:highlight>
                  <a:scrgbClr r="0" g="0" b="0">
                    <a:alpha val="0"/>
                  </a:scrgbClr>
                </a:highlight>
                <a:latin typeface="+mn-lt"/>
              </a:rPr>
              <a:t>Zakharov</a:t>
            </a:r>
            <a:r>
              <a:rPr lang="en-US" sz="1050" dirty="0">
                <a:highlight>
                  <a:scrgbClr r="0" g="0" b="0">
                    <a:alpha val="0"/>
                  </a:scrgbClr>
                </a:highlight>
                <a:latin typeface="+mn-lt"/>
              </a:rPr>
              <a:t>, S., </a:t>
            </a:r>
            <a:r>
              <a:rPr lang="en-US" sz="1050" dirty="0" err="1">
                <a:highlight>
                  <a:scrgbClr r="0" g="0" b="0">
                    <a:alpha val="0"/>
                  </a:scrgbClr>
                </a:highlight>
                <a:latin typeface="+mn-lt"/>
              </a:rPr>
              <a:t>Kehl</a:t>
            </a:r>
            <a:r>
              <a:rPr lang="en-US" sz="1050" dirty="0">
                <a:highlight>
                  <a:scrgbClr r="0" g="0" b="0">
                    <a:alpha val="0"/>
                  </a:scrgbClr>
                </a:highlight>
                <a:latin typeface="+mn-lt"/>
              </a:rPr>
              <a:t>, W. and Ilic, S.,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Proceedings of the IEEE International Conference on Computer Vision (pp. 532-541).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DEAEE8-7226-489C-AD9F-BB17435BA5E0}"/>
              </a:ext>
            </a:extLst>
          </p:cNvPr>
          <p:cNvSpPr txBox="1">
            <a:spLocks noGrp="1"/>
          </p:cNvSpPr>
          <p:nvPr>
            <p:ph type="title" idx="4294967295"/>
          </p:nvPr>
        </p:nvSpPr>
        <p:spPr/>
        <p:txBody>
          <a:bodyPr/>
          <a:lstStyle/>
          <a:p>
            <a:pPr lvl="0"/>
            <a:r>
              <a:rPr lang="en-US" dirty="0" err="1">
                <a:latin typeface="+mn-lt"/>
              </a:rPr>
              <a:t>DeceptionNet</a:t>
            </a:r>
            <a:r>
              <a:rPr lang="en-US" dirty="0">
                <a:latin typeface="+mn-lt"/>
              </a:rPr>
              <a:t>: Training</a:t>
            </a:r>
          </a:p>
        </p:txBody>
      </p:sp>
      <p:sp>
        <p:nvSpPr>
          <p:cNvPr id="4" name="Textfeld 3">
            <a:extLst>
              <a:ext uri="{FF2B5EF4-FFF2-40B4-BE49-F238E27FC236}">
                <a16:creationId xmlns:a16="http://schemas.microsoft.com/office/drawing/2014/main" id="{3431F93C-1193-4F9F-B6EB-0D987088A3DA}"/>
              </a:ext>
            </a:extLst>
          </p:cNvPr>
          <p:cNvSpPr txBox="1"/>
          <p:nvPr/>
        </p:nvSpPr>
        <p:spPr>
          <a:xfrm>
            <a:off x="2356475" y="4566343"/>
            <a:ext cx="5366688" cy="415498"/>
          </a:xfrm>
          <a:prstGeom prst="rect">
            <a:avLst/>
          </a:prstGeom>
          <a:noFill/>
        </p:spPr>
        <p:txBody>
          <a:bodyPr wrap="square">
            <a:spAutoFit/>
          </a:bodyPr>
          <a:lstStyle/>
          <a:p>
            <a:pPr algn="ctr">
              <a:buSzPct val="75000"/>
            </a:pPr>
            <a:r>
              <a:rPr lang="en-US" sz="1050" dirty="0" err="1">
                <a:highlight>
                  <a:scrgbClr r="0" g="0" b="0">
                    <a:alpha val="0"/>
                  </a:scrgbClr>
                </a:highlight>
                <a:latin typeface="+mn-lt"/>
              </a:rPr>
              <a:t>Zakharov</a:t>
            </a:r>
            <a:r>
              <a:rPr lang="en-US" sz="1050" dirty="0">
                <a:highlight>
                  <a:scrgbClr r="0" g="0" b="0">
                    <a:alpha val="0"/>
                  </a:scrgbClr>
                </a:highlight>
                <a:latin typeface="+mn-lt"/>
              </a:rPr>
              <a:t>, S., </a:t>
            </a:r>
            <a:r>
              <a:rPr lang="en-US" sz="1050" dirty="0" err="1">
                <a:highlight>
                  <a:scrgbClr r="0" g="0" b="0">
                    <a:alpha val="0"/>
                  </a:scrgbClr>
                </a:highlight>
                <a:latin typeface="+mn-lt"/>
              </a:rPr>
              <a:t>Kehl</a:t>
            </a:r>
            <a:r>
              <a:rPr lang="en-US" sz="1050" dirty="0">
                <a:highlight>
                  <a:scrgbClr r="0" g="0" b="0">
                    <a:alpha val="0"/>
                  </a:scrgbClr>
                </a:highlight>
                <a:latin typeface="+mn-lt"/>
              </a:rPr>
              <a:t>, W. and Ilic, S., 2019. </a:t>
            </a:r>
            <a:r>
              <a:rPr lang="en-US" sz="1050" dirty="0" err="1">
                <a:highlight>
                  <a:scrgbClr r="0" g="0" b="0">
                    <a:alpha val="0"/>
                  </a:scrgbClr>
                </a:highlight>
                <a:latin typeface="+mn-lt"/>
              </a:rPr>
              <a:t>Deceptionnet</a:t>
            </a:r>
            <a:r>
              <a:rPr lang="en-US" sz="1050" dirty="0">
                <a:highlight>
                  <a:scrgbClr r="0" g="0" b="0">
                    <a:alpha val="0"/>
                  </a:scrgbClr>
                </a:highlight>
                <a:latin typeface="+mn-lt"/>
              </a:rPr>
              <a:t>: Network-driven domain randomization. Proceedings of the IEEE International Conference on Computer Vision (pp. 532-541).</a:t>
            </a:r>
          </a:p>
        </p:txBody>
      </p:sp>
      <p:pic>
        <p:nvPicPr>
          <p:cNvPr id="5" name="Grafik 4">
            <a:extLst>
              <a:ext uri="{FF2B5EF4-FFF2-40B4-BE49-F238E27FC236}">
                <a16:creationId xmlns:a16="http://schemas.microsoft.com/office/drawing/2014/main" id="{DF28CAEC-3588-4CFB-81B6-69F28C2D7684}"/>
              </a:ext>
            </a:extLst>
          </p:cNvPr>
          <p:cNvPicPr>
            <a:picLocks noChangeAspect="1"/>
          </p:cNvPicPr>
          <p:nvPr/>
        </p:nvPicPr>
        <p:blipFill>
          <a:blip r:embed="rId3"/>
          <a:stretch>
            <a:fillRect/>
          </a:stretch>
        </p:blipFill>
        <p:spPr>
          <a:xfrm>
            <a:off x="280086" y="1172520"/>
            <a:ext cx="9520451" cy="3393823"/>
          </a:xfrm>
          <a:prstGeom prst="rect">
            <a:avLst/>
          </a:prstGeom>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1319</Words>
  <Application>Microsoft Office PowerPoint</Application>
  <PresentationFormat>Benutzerdefiniert</PresentationFormat>
  <Paragraphs>90</Paragraphs>
  <Slides>22</Slides>
  <Notes>15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22</vt:i4>
      </vt:variant>
    </vt:vector>
  </HeadingPairs>
  <TitlesOfParts>
    <vt:vector size="27" baseType="lpstr">
      <vt:lpstr>Arial</vt:lpstr>
      <vt:lpstr>Calibri</vt:lpstr>
      <vt:lpstr>Liberation Sans</vt:lpstr>
      <vt:lpstr>Liberation Serif</vt:lpstr>
      <vt:lpstr>Default</vt:lpstr>
      <vt:lpstr>Photorealistic Rendering of Training Data for Object Detection and Pose Estimation with a Physics Engine  Presented by Alexander Epple  Supervised by Fabian Manhardt Johanna Wald  Advisor Prof. Nassir Navab  TUM department of informatics Chair for Computer Aided Medical Procedures &amp; Augmented Reality  Kick off Bachelor thesis</vt:lpstr>
      <vt:lpstr>Introduction</vt:lpstr>
      <vt:lpstr>Introduction: Pose estimation</vt:lpstr>
      <vt:lpstr>Pose estimation: Real training data</vt:lpstr>
      <vt:lpstr>Pose estimation: Real training data</vt:lpstr>
      <vt:lpstr>Solution: Synthetic training data</vt:lpstr>
      <vt:lpstr>Related Work</vt:lpstr>
      <vt:lpstr>Domain Randomization</vt:lpstr>
      <vt:lpstr>DeceptionNet: Training</vt:lpstr>
      <vt:lpstr>DeceptionNet: Input augmentation</vt:lpstr>
      <vt:lpstr>Photorealistic Rendering</vt:lpstr>
      <vt:lpstr>Photorealistic Image Synthesis for Object Instance Detection.</vt:lpstr>
      <vt:lpstr>Our Approach: Comparison</vt:lpstr>
      <vt:lpstr>Our Approach: Discussion</vt:lpstr>
      <vt:lpstr>Outlook: Improving Image Quality</vt:lpstr>
      <vt:lpstr>Deep Image Harmonization</vt:lpstr>
      <vt:lpstr>First Results</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Photorealistic Rendering of Training Data for Object Detection and Pose Estimation  Presented by Wessam Frrag  Supervised by Fabian Manhardt Johanna Wald  Advisor Federico Tombari  TUM department of informatics Chair for Computer Aided Medical Procedures &amp; Augmented Reality  Kick off Bachelor thesis</dc:title>
  <dc:creator>Alexander Epple</dc:creator>
  <cp:lastModifiedBy>ga96sep</cp:lastModifiedBy>
  <cp:revision>51</cp:revision>
  <dcterms:created xsi:type="dcterms:W3CDTF">2019-07-17T13:38:00Z</dcterms:created>
  <dcterms:modified xsi:type="dcterms:W3CDTF">2020-08-05T21:50:57Z</dcterms:modified>
</cp:coreProperties>
</file>